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53.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54.xml" ContentType="application/vnd.openxmlformats-officedocument.presentationml.notesSlide+xml"/>
  <Override PartName="/ppt/notesSlides/notesSlide2.xml" ContentType="application/vnd.openxmlformats-officedocument.presentationml.notesSlide+xml"/>
  <Override PartName="/ppt/notesSlides/notesSlide55.xml" ContentType="application/vnd.openxmlformats-officedocument.presentationml.notesSlide+xml"/>
  <Override PartName="/ppt/notesSlides/notesSlide3.xml" ContentType="application/vnd.openxmlformats-officedocument.presentationml.notesSlide+xml"/>
  <Override PartName="/ppt/notesSlides/notesSlide5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58.xml" ContentType="application/vnd.openxmlformats-officedocument.presentationml.notesSlide+xml"/>
  <Override PartName="/ppt/notesSlides/notesSlide7.xml" ContentType="application/vnd.openxmlformats-officedocument.presentationml.notesSlide+xml"/>
  <Override PartName="/ppt/notesSlides/notesSlide5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_rels/notesSlide62.xml.rels" ContentType="application/vnd.openxmlformats-package.relationships+xml"/>
  <Override PartName="/ppt/notesSlides/_rels/notesSlide9.xml.rels" ContentType="application/vnd.openxmlformats-package.relationships+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53.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54.xml.rels" ContentType="application/vnd.openxmlformats-package.relationships+xml"/>
  <Override PartName="/ppt/notesSlides/_rels/notesSlide3.xml.rels" ContentType="application/vnd.openxmlformats-package.relationships+xml"/>
  <Override PartName="/ppt/notesSlides/_rels/notesSlide46.xml.rels" ContentType="application/vnd.openxmlformats-package.relationships+xml"/>
  <Override PartName="/ppt/notesSlides/_rels/notesSlide55.xml.rels" ContentType="application/vnd.openxmlformats-package.relationships+xml"/>
  <Override PartName="/ppt/notesSlides/_rels/notesSlide4.xml.rels" ContentType="application/vnd.openxmlformats-package.relationships+xml"/>
  <Override PartName="/ppt/notesSlides/_rels/notesSlide47.xml.rels" ContentType="application/vnd.openxmlformats-package.relationships+xml"/>
  <Override PartName="/ppt/notesSlides/_rels/notesSlide56.xml.rels" ContentType="application/vnd.openxmlformats-package.relationships+xml"/>
  <Override PartName="/ppt/notesSlides/_rels/notesSlide5.xml.rels" ContentType="application/vnd.openxmlformats-package.relationships+xml"/>
  <Override PartName="/ppt/notesSlides/_rels/notesSlide48.xml.rels" ContentType="application/vnd.openxmlformats-package.relationships+xml"/>
  <Override PartName="/ppt/notesSlides/_rels/notesSlide57.xml.rels" ContentType="application/vnd.openxmlformats-package.relationships+xml"/>
  <Override PartName="/ppt/notesSlides/_rels/notesSlide6.xml.rels" ContentType="application/vnd.openxmlformats-package.relationships+xml"/>
  <Override PartName="/ppt/notesSlides/_rels/notesSlide49.xml.rels" ContentType="application/vnd.openxmlformats-package.relationships+xml"/>
  <Override PartName="/ppt/notesSlides/_rels/notesSlide58.xml.rels" ContentType="application/vnd.openxmlformats-package.relationships+xml"/>
  <Override PartName="/ppt/notesSlides/_rels/notesSlide7.xml.rels" ContentType="application/vnd.openxmlformats-package.relationships+xml"/>
  <Override PartName="/ppt/notesSlides/_rels/notesSlide60.xml.rels" ContentType="application/vnd.openxmlformats-package.relationships+xml"/>
  <Override PartName="/ppt/notesSlides/_rels/notesSlide59.xml.rels" ContentType="application/vnd.openxmlformats-package.relationships+xml"/>
  <Override PartName="/ppt/notesSlides/_rels/notesSlide8.xml.rels" ContentType="application/vnd.openxmlformats-package.relationships+xml"/>
  <Override PartName="/ppt/notesSlides/_rels/notesSlide61.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66.xml.rels" ContentType="application/vnd.openxmlformats-package.relationships+xml"/>
  <Override PartName="/ppt/notesSlides/_rels/notesSlide67.xml.rels" ContentType="application/vnd.openxmlformats-package.relationships+xml"/>
  <Override PartName="/ppt/notesSlides/_rels/notesSlide68.xml.rels" ContentType="application/vnd.openxmlformats-package.relationships+xml"/>
  <Override PartName="/ppt/notesSlides/_rels/notesSlide69.xml.rels" ContentType="application/vnd.openxmlformats-package.relationships+xml"/>
  <Override PartName="/ppt/notesSlides/_rels/notesSlide70.xml.rels" ContentType="application/vnd.openxmlformats-package.relationships+xml"/>
  <Override PartName="/ppt/notesSlides/_rels/notesSlide71.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5.xml.rels" ContentType="application/vnd.openxmlformats-package.relationships+xml"/>
  <Override PartName="/ppt/notesSlides/_rels/notesSlide76.xml.rels" ContentType="application/vnd.openxmlformats-package.relationships+xml"/>
  <Override PartName="/ppt/notesSlides/_rels/notesSlide77.xml.rels" ContentType="application/vnd.openxmlformats-package.relationships+xml"/>
  <Override PartName="/ppt/notesSlides/_rels/notesSlide78.xml.rels" ContentType="application/vnd.openxmlformats-package.relationships+xml"/>
  <Override PartName="/ppt/notesSlides/_rels/notesSlide79.xml.rels" ContentType="application/vnd.openxmlformats-package.relationships+xml"/>
  <Override PartName="/ppt/notesSlides/_rels/notesSlide80.xml.rels" ContentType="application/vnd.openxmlformats-package.relationships+xml"/>
  <Override PartName="/ppt/notesSlides/_rels/notesSlide81.xml.rels" ContentType="application/vnd.openxmlformats-package.relationships+xml"/>
  <Override PartName="/ppt/notesSlides/_rels/notesSlide82.xml.rels" ContentType="application/vnd.openxmlformats-package.relationships+xml"/>
  <Override PartName="/ppt/notesSlides/_rels/notesSlide83.xml.rels" ContentType="application/vnd.openxmlformats-package.relationships+xml"/>
  <Override PartName="/ppt/notesSlides/_rels/notesSlide84.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88.xml.rels" ContentType="application/vnd.openxmlformats-package.relationships+xml"/>
  <Override PartName="/ppt/notesSlides/_rels/notesSlide89.xml.rels" ContentType="application/vnd.openxmlformats-package.relationships+xml"/>
  <Override PartName="/ppt/notesSlides/_rels/notesSlide90.xml.rels" ContentType="application/vnd.openxmlformats-package.relationships+xml"/>
  <Override PartName="/ppt/notesSlides/_rels/notesSlide91.xml.rels" ContentType="application/vnd.openxmlformats-package.relationships+xml"/>
  <Override PartName="/ppt/notesSlides/_rels/notesSlide92.xml.rels" ContentType="application/vnd.openxmlformats-package.relationships+xml"/>
  <Override PartName="/ppt/notesSlides/_rels/notesSlide93.xml.rels" ContentType="application/vnd.openxmlformats-package.relationships+xml"/>
  <Override PartName="/ppt/notesSlides/_rels/notesSlide94.xml.rels" ContentType="application/vnd.openxmlformats-package.relationships+xml"/>
  <Override PartName="/ppt/notesSlides/_rels/notesSlide95.xml.rels" ContentType="application/vnd.openxmlformats-package.relationships+xml"/>
  <Override PartName="/ppt/notesSlides/_rels/notesSlide96.xml.rels" ContentType="application/vnd.openxmlformats-package.relationships+xml"/>
  <Override PartName="/ppt/notesSlides/_rels/notesSlide97.xml.rels" ContentType="application/vnd.openxmlformats-package.relationships+xml"/>
  <Override PartName="/ppt/notesSlides/_rels/notesSlide98.xml.rels" ContentType="application/vnd.openxmlformats-package.relationships+xml"/>
  <Override PartName="/ppt/notesSlides/_rels/notesSlide99.xml.rels" ContentType="application/vnd.openxmlformats-package.relationships+xml"/>
  <Override PartName="/ppt/notesSlides/_rels/notesSlide100.xml.rels" ContentType="application/vnd.openxmlformats-package.relationships+xml"/>
  <Override PartName="/ppt/notesSlides/_rels/notesSlide101.xml.rels" ContentType="application/vnd.openxmlformats-package.relationships+xml"/>
  <Override PartName="/ppt/notesSlides/_rels/notesSlide102.xml.rels" ContentType="application/vnd.openxmlformats-package.relationships+xml"/>
  <Override PartName="/ppt/notesSlides/_rels/notesSlide103.xml.rels" ContentType="application/vnd.openxmlformats-package.relationships+xml"/>
  <Override PartName="/ppt/notesSlides/_rels/notesSlide104.xml.rels" ContentType="application/vnd.openxmlformats-package.relationships+xml"/>
  <Override PartName="/ppt/notesSlides/_rels/notesSlide105.xml.rels" ContentType="application/vnd.openxmlformats-package.relationships+xml"/>
  <Override PartName="/ppt/notesSlides/_rels/notesSlide106.xml.rels" ContentType="application/vnd.openxmlformats-package.relationships+xml"/>
  <Override PartName="/ppt/notesSlides/_rels/notesSlide107.xml.rels" ContentType="application/vnd.openxmlformats-package.relationships+xml"/>
  <Override PartName="/ppt/notesSlides/_rels/notesSlide108.xml.rels" ContentType="application/vnd.openxmlformats-package.relationships+xml"/>
  <Override PartName="/ppt/notesSlides/_rels/notesSlide109.xml.rels" ContentType="application/vnd.openxmlformats-package.relationships+xml"/>
  <Override PartName="/ppt/notesSlides/_rels/notesSlide110.xml.rels" ContentType="application/vnd.openxmlformats-package.relationships+xml"/>
  <Override PartName="/ppt/notesSlides/_rels/notesSlide111.xml.rels" ContentType="application/vnd.openxmlformats-package.relationships+xml"/>
  <Override PartName="/ppt/notesSlides/_rels/notesSlide112.xml.rels" ContentType="application/vnd.openxmlformats-package.relationships+xml"/>
  <Override PartName="/ppt/notesSlides/_rels/notesSlide113.xml.rels" ContentType="application/vnd.openxmlformats-package.relationships+xml"/>
  <Override PartName="/ppt/notesSlides/_rels/notesSlide114.xml.rels" ContentType="application/vnd.openxmlformats-package.relationships+xml"/>
  <Override PartName="/ppt/notesSlides/_rels/notesSlide115.xml.rels" ContentType="application/vnd.openxmlformats-package.relationships+xml"/>
  <Override PartName="/ppt/notesSlides/_rels/notesSlide116.xml.rels" ContentType="application/vnd.openxmlformats-package.relationships+xml"/>
  <Override PartName="/ppt/notesSlides/_rels/notesSlide117.xml.rels" ContentType="application/vnd.openxmlformats-package.relationships+xml"/>
  <Override PartName="/ppt/notesSlides/_rels/notesSlide118.xml.rels" ContentType="application/vnd.openxmlformats-package.relationships+xml"/>
  <Override PartName="/ppt/notesSlides/_rels/notesSlide119.xml.rels" ContentType="application/vnd.openxmlformats-package.relationships+xml"/>
  <Override PartName="/ppt/notesSlides/_rels/notesSlide120.xml.rels" ContentType="application/vnd.openxmlformats-package.relationships+xml"/>
  <Override PartName="/ppt/notesSlides/_rels/notesSlide121.xml.rels" ContentType="application/vnd.openxmlformats-package.relationships+xml"/>
  <Override PartName="/ppt/notesSlides/_rels/notesSlide122.xml.rels" ContentType="application/vnd.openxmlformats-package.relationships+xml"/>
  <Override PartName="/ppt/notesSlides/_rels/notesSlide123.xml.rels" ContentType="application/vnd.openxmlformats-package.relationships+xml"/>
  <Override PartName="/ppt/notesSlides/_rels/notesSlide124.xml.rels" ContentType="application/vnd.openxmlformats-package.relationships+xml"/>
  <Override PartName="/ppt/notesSlides/_rels/notesSlide125.xml.rels" ContentType="application/vnd.openxmlformats-package.relationships+xml"/>
  <Override PartName="/ppt/notesSlides/_rels/notesSlide126.xml.rels" ContentType="application/vnd.openxmlformats-package.relationships+xml"/>
  <Override PartName="/ppt/notesSlides/_rels/notesSlide127.xml.rels" ContentType="application/vnd.openxmlformats-package.relationships+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comments/comment10.xml" ContentType="application/vnd.openxmlformats-officedocument.presentationml.comments+xml"/>
  <Override PartName="/ppt/comments/comment22.xml" ContentType="application/vnd.openxmlformats-officedocument.presentationml.comments+xml"/>
  <Override PartName="/ppt/comments/comment27.xml" ContentType="application/vnd.openxmlformats-officedocument.presentationml.comments+xml"/>
  <Override PartName="/ppt/comments/comment29.xml" ContentType="application/vnd.openxmlformats-officedocument.presentationml.comments+xml"/>
  <Override PartName="/ppt/comments/comment69.xml" ContentType="application/vnd.openxmlformats-officedocument.presentationml.comment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media/image1.png" ContentType="image/png"/>
  <Override PartName="/ppt/media/image2.png" ContentType="image/png"/>
  <Override PartName="/ppt/media/image3.jpeg" ContentType="image/jpeg"/>
  <Override PartName="/ppt/media/image5.png" ContentType="image/png"/>
  <Override PartName="/ppt/media/image4.png" ContentType="image/png"/>
  <Override PartName="/ppt/commentAuthors.xml" ContentType="application/vnd.openxmlformats-officedocument.presentationml.commentAuthor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Lst>
  <p:sldSz cx="9144000" cy="5143500"/>
  <p:notesSz cx="6858000" cy="9144000"/>
</p:presentation>
</file>

<file path=ppt/commentAuthors.xml><?xml version="1.0" encoding="utf-8"?>
<p:cmAuthorLst xmlns:p="http://schemas.openxmlformats.org/presentationml/2006/main">
  <p:cmAuthor id="0" name="Tamara Brown" initials="TB" lastIdx="1" clrIdx="0"/>
  <p:cmAuthor id="1" name="Anthony Von der Muhll" initials="AVdM" lastIdx="5" clrIdx="1"/>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commentAuthors" Target="commentAuthors.xml"/>
</Relationships>
</file>

<file path=ppt/comments/comment10.xml><?xml version="1.0" encoding="utf-8"?>
<p:cmLst xmlns:p="http://schemas.openxmlformats.org/presentationml/2006/main">
  <p:cm authorId="0" dt="2017-10-29T15:16:10.421000000" idx="1">
    <p:pos x="360" y="720"/>
    <p:text>An example here of response to treatment reporting would be helpful for a variety of symptoms. For example, "patient is now sleeping 4 nights per week through the night instead of only 2." And an orthopedic example.</p:text>
  </p:cm>
</p:cmLst>
</file>

<file path=ppt/comments/comment22.xml><?xml version="1.0" encoding="utf-8"?>
<p:cmLst xmlns:p="http://schemas.openxmlformats.org/presentationml/2006/main">
  <p:cm authorId="1" dt="2017-10-06T01:47:16.197000000" idx="1">
    <p:pos x="360" y="720"/>
    <p:text>L.Ac.s are physicians only in Workers Compensation, but not in health care.</p:text>
  </p:cm>
  <p:cm authorId="1" dt="2017-10-05T18:23:24.052000000" idx="2">
    <p:pos x="6118" y="0"/>
    <p:text>DO = Doctor of Osteopathy
MD = Medical Doctor
DDS = Doctor of Dental Science
DC = Doctor of Chiropractic
DPM = Doctor of Podiatry
DNM = Doctor of Naturopathy
FNP = Family Nurse Practitioner
PA-C = Physician Assistant
DTP = Doctor of Physical Therapy
RT = Respiratory Therapist
AT-C = Certified Athletic Trainer</p:text>
  </p:cm>
</p:cmLst>
</file>

<file path=ppt/comments/comment27.xml><?xml version="1.0" encoding="utf-8"?>
<p:cmLst xmlns:p="http://schemas.openxmlformats.org/presentationml/2006/main">
  <p:cm authorId="1" dt="2017-10-29T16:40:19.030000000" idx="3">
    <p:pos x="6118" y="0"/>
    <p:text>97811: acupuncture without electrical stimulation, additional 15 minutes
97814: electro-acupuncture additional 15 minutes
97140: manual therapy, 15-minute increments
97110: therapeutic exercise, 15-minute increments</p:text>
  </p:cm>
</p:cmLst>
</file>

<file path=ppt/comments/comment29.xml><?xml version="1.0" encoding="UTF-8" standalone="yes"?>
<p:cmLst xmlns:p="http://schemas.openxmlformats.org/presentationml/2006/main"><p:cm authorId="1" dt="2017-10-29T16:17:37.584000000" idx="4"><p:pos x="6118" y="0"/><p:text>D&R for Managed Care is addressed in more detail in the next class.</p:text></p:cm></p:cmLst>
</file>

<file path=ppt/comments/comment69.xml><?xml version="1.0" encoding="utf-8"?>
<p:cmLst xmlns:p="http://schemas.openxmlformats.org/presentationml/2006/main">
  <p:cm authorId="1" dt="2017-10-29T20:54:26.133000000" idx="5">
    <p:pos x="6118" y="0"/>
    <p:text>Clean Needle Technique Manual and informed consent forms provided by malpractice insurers such as American Acupuncture Council are good sources for a list of the risks and side-effects that should be discussed with patients.</p:text>
  </p:cm>
</p:cmLst>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4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4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 </a:t>
            </a:r>
            <a:endParaRPr b="0" lang="en-US" sz="1400" spc="-1" strike="noStrike">
              <a:latin typeface="Times New Roman"/>
            </a:endParaRPr>
          </a:p>
        </p:txBody>
      </p:sp>
      <p:sp>
        <p:nvSpPr>
          <p:cNvPr id="4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 </a:t>
            </a:r>
            <a:endParaRPr b="0" lang="en-US" sz="1400" spc="-1" strike="noStrike">
              <a:latin typeface="Times New Roman"/>
            </a:endParaRPr>
          </a:p>
        </p:txBody>
      </p:sp>
      <p:sp>
        <p:nvSpPr>
          <p:cNvPr id="4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 </a:t>
            </a:r>
            <a:endParaRPr b="0" lang="en-US" sz="1400" spc="-1" strike="noStrike">
              <a:latin typeface="Times New Roman"/>
            </a:endParaRPr>
          </a:p>
        </p:txBody>
      </p:sp>
      <p:sp>
        <p:nvSpPr>
          <p:cNvPr id="4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40F58E87-2962-4C9F-9507-D3909ECC056E}"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2.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4.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
</Relationships>
</file>

<file path=ppt/notesSlides/_rels/notesSlide115.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
</Relationships>
</file>

<file path=ppt/notesSlides/_rels/notesSlide116.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
</Relationships>
</file>

<file path=ppt/notesSlides/_rels/notesSlide117.xml.rels><?xml version="1.0" encoding="UTF-8"?>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
</Relationships>
</file>

<file path=ppt/notesSlides/_rels/notesSlide118.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
</Relationships>
</file>

<file path=ppt/notesSlides/_rels/notesSlide119.xml.rels><?xml version="1.0" encoding="UTF-8"?>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20.xml.rels><?xml version="1.0" encoding="UTF-8"?>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
</Relationships>
</file>

<file path=ppt/notesSlides/_rels/notesSlide121.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
</Relationships>
</file>

<file path=ppt/notesSlides/_rels/notesSlide122.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
</Relationships>
</file>

<file path=ppt/notesSlides/_rels/notesSlide123.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
</Relationships>
</file>

<file path=ppt/notesSlides/_rels/notesSlide124.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
</Relationships>
</file>

<file path=ppt/notesSlides/_rels/notesSlide125.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
</Relationships>
</file>

<file path=ppt/notesSlides/_rels/notesSlide126.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
</Relationships>
</file>

<file path=ppt/notesSlides/_rels/notesSlide127.xml.rels><?xml version="1.0" encoding="UTF-8"?>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381240" y="685800"/>
            <a:ext cx="6095880" cy="3428640"/>
          </a:xfrm>
          <a:prstGeom prst="rect">
            <a:avLst/>
          </a:prstGeom>
        </p:spPr>
      </p:sp>
      <p:sp>
        <p:nvSpPr>
          <p:cNvPr id="46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381240" y="685800"/>
            <a:ext cx="6095520" cy="3428640"/>
          </a:xfrm>
          <a:prstGeom prst="rect">
            <a:avLst/>
          </a:prstGeom>
        </p:spPr>
      </p:sp>
      <p:sp>
        <p:nvSpPr>
          <p:cNvPr id="48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PlaceHolder 1"/>
          <p:cNvSpPr>
            <a:spLocks noGrp="1"/>
          </p:cNvSpPr>
          <p:nvPr>
            <p:ph type="sldImg"/>
          </p:nvPr>
        </p:nvSpPr>
        <p:spPr>
          <a:xfrm>
            <a:off x="381240" y="685800"/>
            <a:ext cx="6095520" cy="3428640"/>
          </a:xfrm>
          <a:prstGeom prst="rect">
            <a:avLst/>
          </a:prstGeom>
        </p:spPr>
      </p:sp>
      <p:sp>
        <p:nvSpPr>
          <p:cNvPr id="66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PlaceHolder 1"/>
          <p:cNvSpPr>
            <a:spLocks noGrp="1"/>
          </p:cNvSpPr>
          <p:nvPr>
            <p:ph type="sldImg"/>
          </p:nvPr>
        </p:nvSpPr>
        <p:spPr>
          <a:xfrm>
            <a:off x="381240" y="685800"/>
            <a:ext cx="6095520" cy="3428640"/>
          </a:xfrm>
          <a:prstGeom prst="rect">
            <a:avLst/>
          </a:prstGeom>
        </p:spPr>
      </p:sp>
      <p:sp>
        <p:nvSpPr>
          <p:cNvPr id="66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PlaceHolder 1"/>
          <p:cNvSpPr>
            <a:spLocks noGrp="1"/>
          </p:cNvSpPr>
          <p:nvPr>
            <p:ph type="sldImg"/>
          </p:nvPr>
        </p:nvSpPr>
        <p:spPr>
          <a:xfrm>
            <a:off x="381240" y="685800"/>
            <a:ext cx="6095520" cy="3428640"/>
          </a:xfrm>
          <a:prstGeom prst="rect">
            <a:avLst/>
          </a:prstGeom>
        </p:spPr>
      </p:sp>
      <p:sp>
        <p:nvSpPr>
          <p:cNvPr id="66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PlaceHolder 1"/>
          <p:cNvSpPr>
            <a:spLocks noGrp="1"/>
          </p:cNvSpPr>
          <p:nvPr>
            <p:ph type="sldImg"/>
          </p:nvPr>
        </p:nvSpPr>
        <p:spPr>
          <a:xfrm>
            <a:off x="381240" y="685800"/>
            <a:ext cx="6095520" cy="3428640"/>
          </a:xfrm>
          <a:prstGeom prst="rect">
            <a:avLst/>
          </a:prstGeom>
        </p:spPr>
      </p:sp>
      <p:sp>
        <p:nvSpPr>
          <p:cNvPr id="67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PlaceHolder 1"/>
          <p:cNvSpPr>
            <a:spLocks noGrp="1"/>
          </p:cNvSpPr>
          <p:nvPr>
            <p:ph type="sldImg"/>
          </p:nvPr>
        </p:nvSpPr>
        <p:spPr>
          <a:xfrm>
            <a:off x="381240" y="685800"/>
            <a:ext cx="6095520" cy="3428640"/>
          </a:xfrm>
          <a:prstGeom prst="rect">
            <a:avLst/>
          </a:prstGeom>
        </p:spPr>
      </p:sp>
      <p:sp>
        <p:nvSpPr>
          <p:cNvPr id="67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PlaceHolder 1"/>
          <p:cNvSpPr>
            <a:spLocks noGrp="1"/>
          </p:cNvSpPr>
          <p:nvPr>
            <p:ph type="sldImg"/>
          </p:nvPr>
        </p:nvSpPr>
        <p:spPr>
          <a:xfrm>
            <a:off x="381240" y="685800"/>
            <a:ext cx="6095520" cy="3428640"/>
          </a:xfrm>
          <a:prstGeom prst="rect">
            <a:avLst/>
          </a:prstGeom>
        </p:spPr>
      </p:sp>
      <p:sp>
        <p:nvSpPr>
          <p:cNvPr id="67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PlaceHolder 1"/>
          <p:cNvSpPr>
            <a:spLocks noGrp="1"/>
          </p:cNvSpPr>
          <p:nvPr>
            <p:ph type="sldImg"/>
          </p:nvPr>
        </p:nvSpPr>
        <p:spPr>
          <a:xfrm>
            <a:off x="381240" y="685800"/>
            <a:ext cx="6095520" cy="3428640"/>
          </a:xfrm>
          <a:prstGeom prst="rect">
            <a:avLst/>
          </a:prstGeom>
        </p:spPr>
      </p:sp>
      <p:sp>
        <p:nvSpPr>
          <p:cNvPr id="67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PlaceHolder 1"/>
          <p:cNvSpPr>
            <a:spLocks noGrp="1"/>
          </p:cNvSpPr>
          <p:nvPr>
            <p:ph type="sldImg"/>
          </p:nvPr>
        </p:nvSpPr>
        <p:spPr>
          <a:xfrm>
            <a:off x="381240" y="685800"/>
            <a:ext cx="6095520" cy="3428640"/>
          </a:xfrm>
          <a:prstGeom prst="rect">
            <a:avLst/>
          </a:prstGeom>
        </p:spPr>
      </p:sp>
      <p:sp>
        <p:nvSpPr>
          <p:cNvPr id="67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PlaceHolder 1"/>
          <p:cNvSpPr>
            <a:spLocks noGrp="1"/>
          </p:cNvSpPr>
          <p:nvPr>
            <p:ph type="sldImg"/>
          </p:nvPr>
        </p:nvSpPr>
        <p:spPr>
          <a:xfrm>
            <a:off x="381240" y="685800"/>
            <a:ext cx="6095520" cy="3428640"/>
          </a:xfrm>
          <a:prstGeom prst="rect">
            <a:avLst/>
          </a:prstGeom>
        </p:spPr>
      </p:sp>
      <p:sp>
        <p:nvSpPr>
          <p:cNvPr id="68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1" name="PlaceHolder 1"/>
          <p:cNvSpPr>
            <a:spLocks noGrp="1"/>
          </p:cNvSpPr>
          <p:nvPr>
            <p:ph type="sldImg"/>
          </p:nvPr>
        </p:nvSpPr>
        <p:spPr>
          <a:xfrm>
            <a:off x="381240" y="685800"/>
            <a:ext cx="6095520" cy="3428640"/>
          </a:xfrm>
          <a:prstGeom prst="rect">
            <a:avLst/>
          </a:prstGeom>
        </p:spPr>
      </p:sp>
      <p:sp>
        <p:nvSpPr>
          <p:cNvPr id="68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sldImg"/>
          </p:nvPr>
        </p:nvSpPr>
        <p:spPr>
          <a:xfrm>
            <a:off x="381240" y="685800"/>
            <a:ext cx="6095520" cy="3428640"/>
          </a:xfrm>
          <a:prstGeom prst="rect">
            <a:avLst/>
          </a:prstGeom>
        </p:spPr>
      </p:sp>
      <p:sp>
        <p:nvSpPr>
          <p:cNvPr id="48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PlaceHolder 1"/>
          <p:cNvSpPr>
            <a:spLocks noGrp="1"/>
          </p:cNvSpPr>
          <p:nvPr>
            <p:ph type="sldImg"/>
          </p:nvPr>
        </p:nvSpPr>
        <p:spPr>
          <a:xfrm>
            <a:off x="381240" y="685800"/>
            <a:ext cx="6095520" cy="3428640"/>
          </a:xfrm>
          <a:prstGeom prst="rect">
            <a:avLst/>
          </a:prstGeom>
        </p:spPr>
      </p:sp>
      <p:sp>
        <p:nvSpPr>
          <p:cNvPr id="68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PlaceHolder 1"/>
          <p:cNvSpPr>
            <a:spLocks noGrp="1"/>
          </p:cNvSpPr>
          <p:nvPr>
            <p:ph type="sldImg"/>
          </p:nvPr>
        </p:nvSpPr>
        <p:spPr>
          <a:xfrm>
            <a:off x="381240" y="685800"/>
            <a:ext cx="6095520" cy="3428640"/>
          </a:xfrm>
          <a:prstGeom prst="rect">
            <a:avLst/>
          </a:prstGeom>
        </p:spPr>
      </p:sp>
      <p:sp>
        <p:nvSpPr>
          <p:cNvPr id="68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PlaceHolder 1"/>
          <p:cNvSpPr>
            <a:spLocks noGrp="1"/>
          </p:cNvSpPr>
          <p:nvPr>
            <p:ph type="sldImg"/>
          </p:nvPr>
        </p:nvSpPr>
        <p:spPr>
          <a:xfrm>
            <a:off x="381240" y="685800"/>
            <a:ext cx="6095520" cy="3428640"/>
          </a:xfrm>
          <a:prstGeom prst="rect">
            <a:avLst/>
          </a:prstGeom>
        </p:spPr>
      </p:sp>
      <p:sp>
        <p:nvSpPr>
          <p:cNvPr id="68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PlaceHolder 1"/>
          <p:cNvSpPr>
            <a:spLocks noGrp="1"/>
          </p:cNvSpPr>
          <p:nvPr>
            <p:ph type="sldImg"/>
          </p:nvPr>
        </p:nvSpPr>
        <p:spPr>
          <a:xfrm>
            <a:off x="381240" y="685800"/>
            <a:ext cx="6095520" cy="3428640"/>
          </a:xfrm>
          <a:prstGeom prst="rect">
            <a:avLst/>
          </a:prstGeom>
        </p:spPr>
      </p:sp>
      <p:sp>
        <p:nvSpPr>
          <p:cNvPr id="69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PlaceHolder 1"/>
          <p:cNvSpPr>
            <a:spLocks noGrp="1"/>
          </p:cNvSpPr>
          <p:nvPr>
            <p:ph type="sldImg"/>
          </p:nvPr>
        </p:nvSpPr>
        <p:spPr>
          <a:xfrm>
            <a:off x="381240" y="685800"/>
            <a:ext cx="6095520" cy="3428640"/>
          </a:xfrm>
          <a:prstGeom prst="rect">
            <a:avLst/>
          </a:prstGeom>
        </p:spPr>
      </p:sp>
      <p:sp>
        <p:nvSpPr>
          <p:cNvPr id="69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PlaceHolder 1"/>
          <p:cNvSpPr>
            <a:spLocks noGrp="1"/>
          </p:cNvSpPr>
          <p:nvPr>
            <p:ph type="sldImg"/>
          </p:nvPr>
        </p:nvSpPr>
        <p:spPr>
          <a:xfrm>
            <a:off x="381240" y="685800"/>
            <a:ext cx="6095520" cy="3428640"/>
          </a:xfrm>
          <a:prstGeom prst="rect">
            <a:avLst/>
          </a:prstGeom>
        </p:spPr>
      </p:sp>
      <p:sp>
        <p:nvSpPr>
          <p:cNvPr id="69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PlaceHolder 1"/>
          <p:cNvSpPr>
            <a:spLocks noGrp="1"/>
          </p:cNvSpPr>
          <p:nvPr>
            <p:ph type="sldImg"/>
          </p:nvPr>
        </p:nvSpPr>
        <p:spPr>
          <a:xfrm>
            <a:off x="381240" y="685800"/>
            <a:ext cx="6095520" cy="3428640"/>
          </a:xfrm>
          <a:prstGeom prst="rect">
            <a:avLst/>
          </a:prstGeom>
        </p:spPr>
      </p:sp>
      <p:sp>
        <p:nvSpPr>
          <p:cNvPr id="69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sldImg"/>
          </p:nvPr>
        </p:nvSpPr>
        <p:spPr>
          <a:xfrm>
            <a:off x="381240" y="685800"/>
            <a:ext cx="6095520" cy="3428640"/>
          </a:xfrm>
          <a:prstGeom prst="rect">
            <a:avLst/>
          </a:prstGeom>
        </p:spPr>
      </p:sp>
      <p:sp>
        <p:nvSpPr>
          <p:cNvPr id="69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PlaceHolder 1"/>
          <p:cNvSpPr>
            <a:spLocks noGrp="1"/>
          </p:cNvSpPr>
          <p:nvPr>
            <p:ph type="sldImg"/>
          </p:nvPr>
        </p:nvSpPr>
        <p:spPr>
          <a:xfrm>
            <a:off x="381240" y="685800"/>
            <a:ext cx="6095520" cy="3428640"/>
          </a:xfrm>
          <a:prstGeom prst="rect">
            <a:avLst/>
          </a:prstGeom>
        </p:spPr>
      </p:sp>
      <p:sp>
        <p:nvSpPr>
          <p:cNvPr id="70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PlaceHolder 1"/>
          <p:cNvSpPr>
            <a:spLocks noGrp="1"/>
          </p:cNvSpPr>
          <p:nvPr>
            <p:ph type="sldImg"/>
          </p:nvPr>
        </p:nvSpPr>
        <p:spPr>
          <a:xfrm>
            <a:off x="381240" y="685800"/>
            <a:ext cx="6095520" cy="3428640"/>
          </a:xfrm>
          <a:prstGeom prst="rect">
            <a:avLst/>
          </a:prstGeom>
        </p:spPr>
      </p:sp>
      <p:sp>
        <p:nvSpPr>
          <p:cNvPr id="70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sldImg"/>
          </p:nvPr>
        </p:nvSpPr>
        <p:spPr>
          <a:xfrm>
            <a:off x="381240" y="685800"/>
            <a:ext cx="6095520" cy="3428640"/>
          </a:xfrm>
          <a:prstGeom prst="rect">
            <a:avLst/>
          </a:prstGeom>
        </p:spPr>
      </p:sp>
      <p:sp>
        <p:nvSpPr>
          <p:cNvPr id="48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PlaceHolder 1"/>
          <p:cNvSpPr>
            <a:spLocks noGrp="1"/>
          </p:cNvSpPr>
          <p:nvPr>
            <p:ph type="sldImg"/>
          </p:nvPr>
        </p:nvSpPr>
        <p:spPr>
          <a:xfrm>
            <a:off x="381240" y="685800"/>
            <a:ext cx="6095520" cy="3428640"/>
          </a:xfrm>
          <a:prstGeom prst="rect">
            <a:avLst/>
          </a:prstGeom>
        </p:spPr>
      </p:sp>
      <p:sp>
        <p:nvSpPr>
          <p:cNvPr id="70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PlaceHolder 1"/>
          <p:cNvSpPr>
            <a:spLocks noGrp="1"/>
          </p:cNvSpPr>
          <p:nvPr>
            <p:ph type="sldImg"/>
          </p:nvPr>
        </p:nvSpPr>
        <p:spPr>
          <a:xfrm>
            <a:off x="381240" y="685800"/>
            <a:ext cx="6095520" cy="3428640"/>
          </a:xfrm>
          <a:prstGeom prst="rect">
            <a:avLst/>
          </a:prstGeom>
        </p:spPr>
      </p:sp>
      <p:sp>
        <p:nvSpPr>
          <p:cNvPr id="70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PlaceHolder 1"/>
          <p:cNvSpPr>
            <a:spLocks noGrp="1"/>
          </p:cNvSpPr>
          <p:nvPr>
            <p:ph type="sldImg"/>
          </p:nvPr>
        </p:nvSpPr>
        <p:spPr>
          <a:xfrm>
            <a:off x="381240" y="685800"/>
            <a:ext cx="6095520" cy="3428640"/>
          </a:xfrm>
          <a:prstGeom prst="rect">
            <a:avLst/>
          </a:prstGeom>
        </p:spPr>
      </p:sp>
      <p:sp>
        <p:nvSpPr>
          <p:cNvPr id="70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PlaceHolder 1"/>
          <p:cNvSpPr>
            <a:spLocks noGrp="1"/>
          </p:cNvSpPr>
          <p:nvPr>
            <p:ph type="sldImg"/>
          </p:nvPr>
        </p:nvSpPr>
        <p:spPr>
          <a:xfrm>
            <a:off x="381240" y="685800"/>
            <a:ext cx="6095520" cy="3428640"/>
          </a:xfrm>
          <a:prstGeom prst="rect">
            <a:avLst/>
          </a:prstGeom>
        </p:spPr>
      </p:sp>
      <p:sp>
        <p:nvSpPr>
          <p:cNvPr id="71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PlaceHolder 1"/>
          <p:cNvSpPr>
            <a:spLocks noGrp="1"/>
          </p:cNvSpPr>
          <p:nvPr>
            <p:ph type="sldImg"/>
          </p:nvPr>
        </p:nvSpPr>
        <p:spPr>
          <a:xfrm>
            <a:off x="381240" y="685800"/>
            <a:ext cx="6095520" cy="3428640"/>
          </a:xfrm>
          <a:prstGeom prst="rect">
            <a:avLst/>
          </a:prstGeom>
        </p:spPr>
      </p:sp>
      <p:sp>
        <p:nvSpPr>
          <p:cNvPr id="71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sldImg"/>
          </p:nvPr>
        </p:nvSpPr>
        <p:spPr>
          <a:xfrm>
            <a:off x="381240" y="685800"/>
            <a:ext cx="6095520" cy="3428640"/>
          </a:xfrm>
          <a:prstGeom prst="rect">
            <a:avLst/>
          </a:prstGeom>
        </p:spPr>
      </p:sp>
      <p:sp>
        <p:nvSpPr>
          <p:cNvPr id="71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PlaceHolder 1"/>
          <p:cNvSpPr>
            <a:spLocks noGrp="1"/>
          </p:cNvSpPr>
          <p:nvPr>
            <p:ph type="sldImg"/>
          </p:nvPr>
        </p:nvSpPr>
        <p:spPr>
          <a:xfrm>
            <a:off x="381240" y="685800"/>
            <a:ext cx="6095520" cy="3428640"/>
          </a:xfrm>
          <a:prstGeom prst="rect">
            <a:avLst/>
          </a:prstGeom>
        </p:spPr>
      </p:sp>
      <p:sp>
        <p:nvSpPr>
          <p:cNvPr id="71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PlaceHolder 1"/>
          <p:cNvSpPr>
            <a:spLocks noGrp="1"/>
          </p:cNvSpPr>
          <p:nvPr>
            <p:ph type="sldImg"/>
          </p:nvPr>
        </p:nvSpPr>
        <p:spPr>
          <a:xfrm>
            <a:off x="381240" y="685800"/>
            <a:ext cx="6095520" cy="3428640"/>
          </a:xfrm>
          <a:prstGeom prst="rect">
            <a:avLst/>
          </a:prstGeom>
        </p:spPr>
      </p:sp>
      <p:sp>
        <p:nvSpPr>
          <p:cNvPr id="71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sldImg"/>
          </p:nvPr>
        </p:nvSpPr>
        <p:spPr>
          <a:xfrm>
            <a:off x="381240" y="685800"/>
            <a:ext cx="6095520" cy="3428640"/>
          </a:xfrm>
          <a:prstGeom prst="rect">
            <a:avLst/>
          </a:prstGeom>
        </p:spPr>
      </p:sp>
      <p:sp>
        <p:nvSpPr>
          <p:cNvPr id="49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sldImg"/>
          </p:nvPr>
        </p:nvSpPr>
        <p:spPr>
          <a:xfrm>
            <a:off x="381240" y="685800"/>
            <a:ext cx="6095520" cy="3428640"/>
          </a:xfrm>
          <a:prstGeom prst="rect">
            <a:avLst/>
          </a:prstGeom>
        </p:spPr>
      </p:sp>
      <p:sp>
        <p:nvSpPr>
          <p:cNvPr id="49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PlaceHolder 1"/>
          <p:cNvSpPr>
            <a:spLocks noGrp="1"/>
          </p:cNvSpPr>
          <p:nvPr>
            <p:ph type="sldImg"/>
          </p:nvPr>
        </p:nvSpPr>
        <p:spPr>
          <a:xfrm>
            <a:off x="381240" y="685800"/>
            <a:ext cx="6095520" cy="3428640"/>
          </a:xfrm>
          <a:prstGeom prst="rect">
            <a:avLst/>
          </a:prstGeom>
        </p:spPr>
      </p:sp>
      <p:sp>
        <p:nvSpPr>
          <p:cNvPr id="49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Img"/>
          </p:nvPr>
        </p:nvSpPr>
        <p:spPr>
          <a:xfrm>
            <a:off x="381240" y="685800"/>
            <a:ext cx="6095520" cy="3428640"/>
          </a:xfrm>
          <a:prstGeom prst="rect">
            <a:avLst/>
          </a:prstGeom>
        </p:spPr>
      </p:sp>
      <p:sp>
        <p:nvSpPr>
          <p:cNvPr id="49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PlaceHolder 1"/>
          <p:cNvSpPr>
            <a:spLocks noGrp="1"/>
          </p:cNvSpPr>
          <p:nvPr>
            <p:ph type="sldImg"/>
          </p:nvPr>
        </p:nvSpPr>
        <p:spPr>
          <a:xfrm>
            <a:off x="381240" y="685800"/>
            <a:ext cx="6095520" cy="3428640"/>
          </a:xfrm>
          <a:prstGeom prst="rect">
            <a:avLst/>
          </a:prstGeom>
        </p:spPr>
      </p:sp>
      <p:sp>
        <p:nvSpPr>
          <p:cNvPr id="49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sldImg"/>
          </p:nvPr>
        </p:nvSpPr>
        <p:spPr>
          <a:xfrm>
            <a:off x="381240" y="685800"/>
            <a:ext cx="6095520" cy="342864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Img"/>
          </p:nvPr>
        </p:nvSpPr>
        <p:spPr>
          <a:xfrm>
            <a:off x="381240" y="685800"/>
            <a:ext cx="6095520" cy="3428640"/>
          </a:xfrm>
          <a:prstGeom prst="rect">
            <a:avLst/>
          </a:prstGeom>
        </p:spPr>
      </p:sp>
      <p:sp>
        <p:nvSpPr>
          <p:cNvPr id="50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PlaceHolder 1"/>
          <p:cNvSpPr>
            <a:spLocks noGrp="1"/>
          </p:cNvSpPr>
          <p:nvPr>
            <p:ph type="sldImg"/>
          </p:nvPr>
        </p:nvSpPr>
        <p:spPr>
          <a:xfrm>
            <a:off x="381240" y="685800"/>
            <a:ext cx="6095520" cy="3428640"/>
          </a:xfrm>
          <a:prstGeom prst="rect">
            <a:avLst/>
          </a:prstGeom>
        </p:spPr>
      </p:sp>
      <p:sp>
        <p:nvSpPr>
          <p:cNvPr id="46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PlaceHolder 1"/>
          <p:cNvSpPr>
            <a:spLocks noGrp="1"/>
          </p:cNvSpPr>
          <p:nvPr>
            <p:ph type="sldImg"/>
          </p:nvPr>
        </p:nvSpPr>
        <p:spPr>
          <a:xfrm>
            <a:off x="381240" y="685800"/>
            <a:ext cx="6095520" cy="3428640"/>
          </a:xfrm>
          <a:prstGeom prst="rect">
            <a:avLst/>
          </a:prstGeom>
        </p:spPr>
      </p:sp>
      <p:sp>
        <p:nvSpPr>
          <p:cNvPr id="50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sldImg"/>
          </p:nvPr>
        </p:nvSpPr>
        <p:spPr>
          <a:xfrm>
            <a:off x="381240" y="685800"/>
            <a:ext cx="609552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sldImg"/>
          </p:nvPr>
        </p:nvSpPr>
        <p:spPr>
          <a:xfrm>
            <a:off x="381240" y="685800"/>
            <a:ext cx="6095520" cy="3428640"/>
          </a:xfrm>
          <a:prstGeom prst="rect">
            <a:avLst/>
          </a:prstGeom>
        </p:spPr>
      </p:sp>
      <p:sp>
        <p:nvSpPr>
          <p:cNvPr id="50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PlaceHolder 1"/>
          <p:cNvSpPr>
            <a:spLocks noGrp="1"/>
          </p:cNvSpPr>
          <p:nvPr>
            <p:ph type="sldImg"/>
          </p:nvPr>
        </p:nvSpPr>
        <p:spPr>
          <a:xfrm>
            <a:off x="381240" y="685800"/>
            <a:ext cx="6095520" cy="3428640"/>
          </a:xfrm>
          <a:prstGeom prst="rect">
            <a:avLst/>
          </a:prstGeom>
        </p:spPr>
      </p:sp>
      <p:sp>
        <p:nvSpPr>
          <p:cNvPr id="51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sldImg"/>
          </p:nvPr>
        </p:nvSpPr>
        <p:spPr>
          <a:xfrm>
            <a:off x="381240" y="685800"/>
            <a:ext cx="609552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Img"/>
          </p:nvPr>
        </p:nvSpPr>
        <p:spPr>
          <a:xfrm>
            <a:off x="381240" y="685800"/>
            <a:ext cx="6095520" cy="3428640"/>
          </a:xfrm>
          <a:prstGeom prst="rect">
            <a:avLst/>
          </a:prstGeom>
        </p:spPr>
      </p:sp>
      <p:sp>
        <p:nvSpPr>
          <p:cNvPr id="51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sldImg"/>
          </p:nvPr>
        </p:nvSpPr>
        <p:spPr>
          <a:xfrm>
            <a:off x="381240" y="685800"/>
            <a:ext cx="6095520" cy="3428640"/>
          </a:xfrm>
          <a:prstGeom prst="rect">
            <a:avLst/>
          </a:prstGeom>
        </p:spPr>
      </p:sp>
      <p:sp>
        <p:nvSpPr>
          <p:cNvPr id="51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sldImg"/>
          </p:nvPr>
        </p:nvSpPr>
        <p:spPr>
          <a:xfrm>
            <a:off x="381240" y="685800"/>
            <a:ext cx="609552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sldImg"/>
          </p:nvPr>
        </p:nvSpPr>
        <p:spPr>
          <a:xfrm>
            <a:off x="381240" y="685800"/>
            <a:ext cx="6095520" cy="3428640"/>
          </a:xfrm>
          <a:prstGeom prst="rect">
            <a:avLst/>
          </a:prstGeom>
        </p:spPr>
      </p:sp>
      <p:sp>
        <p:nvSpPr>
          <p:cNvPr id="52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sldImg"/>
          </p:nvPr>
        </p:nvSpPr>
        <p:spPr>
          <a:xfrm>
            <a:off x="381240" y="685800"/>
            <a:ext cx="6095520" cy="3428640"/>
          </a:xfrm>
          <a:prstGeom prst="rect">
            <a:avLst/>
          </a:prstGeom>
        </p:spPr>
      </p:sp>
      <p:sp>
        <p:nvSpPr>
          <p:cNvPr id="52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type="sldImg"/>
          </p:nvPr>
        </p:nvSpPr>
        <p:spPr>
          <a:xfrm>
            <a:off x="381240" y="685800"/>
            <a:ext cx="6095520" cy="3428640"/>
          </a:xfrm>
          <a:prstGeom prst="rect">
            <a:avLst/>
          </a:prstGeom>
        </p:spPr>
      </p:sp>
      <p:sp>
        <p:nvSpPr>
          <p:cNvPr id="47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sldImg"/>
          </p:nvPr>
        </p:nvSpPr>
        <p:spPr>
          <a:xfrm>
            <a:off x="381240" y="685800"/>
            <a:ext cx="609552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381240" y="685800"/>
            <a:ext cx="6095520" cy="3428640"/>
          </a:xfrm>
          <a:prstGeom prst="rect">
            <a:avLst/>
          </a:prstGeom>
        </p:spPr>
      </p:sp>
      <p:sp>
        <p:nvSpPr>
          <p:cNvPr id="52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type="sldImg"/>
          </p:nvPr>
        </p:nvSpPr>
        <p:spPr>
          <a:xfrm>
            <a:off x="381240" y="685800"/>
            <a:ext cx="6095520" cy="3428640"/>
          </a:xfrm>
          <a:prstGeom prst="rect">
            <a:avLst/>
          </a:prstGeom>
        </p:spPr>
      </p:sp>
      <p:sp>
        <p:nvSpPr>
          <p:cNvPr id="52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Img"/>
          </p:nvPr>
        </p:nvSpPr>
        <p:spPr>
          <a:xfrm>
            <a:off x="381240" y="685800"/>
            <a:ext cx="609552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sldImg"/>
          </p:nvPr>
        </p:nvSpPr>
        <p:spPr>
          <a:xfrm>
            <a:off x="381240" y="685800"/>
            <a:ext cx="6095520" cy="3428640"/>
          </a:xfrm>
          <a:prstGeom prst="rect">
            <a:avLst/>
          </a:prstGeom>
        </p:spPr>
      </p:sp>
      <p:sp>
        <p:nvSpPr>
          <p:cNvPr id="53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type="sldImg"/>
          </p:nvPr>
        </p:nvSpPr>
        <p:spPr>
          <a:xfrm>
            <a:off x="381240" y="685800"/>
            <a:ext cx="6095520" cy="3428640"/>
          </a:xfrm>
          <a:prstGeom prst="rect">
            <a:avLst/>
          </a:prstGeom>
        </p:spPr>
      </p:sp>
      <p:sp>
        <p:nvSpPr>
          <p:cNvPr id="53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381240" y="685800"/>
            <a:ext cx="609552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sldImg"/>
          </p:nvPr>
        </p:nvSpPr>
        <p:spPr>
          <a:xfrm>
            <a:off x="381240" y="685800"/>
            <a:ext cx="6095520" cy="3428640"/>
          </a:xfrm>
          <a:prstGeom prst="rect">
            <a:avLst/>
          </a:prstGeom>
        </p:spPr>
      </p:sp>
      <p:sp>
        <p:nvSpPr>
          <p:cNvPr id="53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sldImg"/>
          </p:nvPr>
        </p:nvSpPr>
        <p:spPr>
          <a:xfrm>
            <a:off x="381240" y="685800"/>
            <a:ext cx="6095520" cy="3428640"/>
          </a:xfrm>
          <a:prstGeom prst="rect">
            <a:avLst/>
          </a:prstGeom>
        </p:spPr>
      </p:sp>
      <p:sp>
        <p:nvSpPr>
          <p:cNvPr id="54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381240" y="685800"/>
            <a:ext cx="6095520" cy="3428640"/>
          </a:xfrm>
          <a:prstGeom prst="rect">
            <a:avLst/>
          </a:prstGeom>
        </p:spPr>
      </p:sp>
      <p:sp>
        <p:nvSpPr>
          <p:cNvPr id="54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381240" y="685800"/>
            <a:ext cx="6095520" cy="3428640"/>
          </a:xfrm>
          <a:prstGeom prst="rect">
            <a:avLst/>
          </a:prstGeom>
        </p:spPr>
      </p:sp>
      <p:sp>
        <p:nvSpPr>
          <p:cNvPr id="47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PlaceHolder 1"/>
          <p:cNvSpPr>
            <a:spLocks noGrp="1"/>
          </p:cNvSpPr>
          <p:nvPr>
            <p:ph type="sldImg"/>
          </p:nvPr>
        </p:nvSpPr>
        <p:spPr>
          <a:xfrm>
            <a:off x="381240" y="685800"/>
            <a:ext cx="6095520" cy="3428640"/>
          </a:xfrm>
          <a:prstGeom prst="rect">
            <a:avLst/>
          </a:prstGeom>
        </p:spPr>
      </p:sp>
      <p:sp>
        <p:nvSpPr>
          <p:cNvPr id="54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PlaceHolder 1"/>
          <p:cNvSpPr>
            <a:spLocks noGrp="1"/>
          </p:cNvSpPr>
          <p:nvPr>
            <p:ph type="sldImg"/>
          </p:nvPr>
        </p:nvSpPr>
        <p:spPr>
          <a:xfrm>
            <a:off x="381240" y="685800"/>
            <a:ext cx="6095520" cy="3428640"/>
          </a:xfrm>
          <a:prstGeom prst="rect">
            <a:avLst/>
          </a:prstGeom>
        </p:spPr>
      </p:sp>
      <p:sp>
        <p:nvSpPr>
          <p:cNvPr id="54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Img"/>
          </p:nvPr>
        </p:nvSpPr>
        <p:spPr>
          <a:xfrm>
            <a:off x="381240" y="685800"/>
            <a:ext cx="6095520" cy="3428640"/>
          </a:xfrm>
          <a:prstGeom prst="rect">
            <a:avLst/>
          </a:prstGeom>
        </p:spPr>
      </p:sp>
      <p:sp>
        <p:nvSpPr>
          <p:cNvPr id="54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sldImg"/>
          </p:nvPr>
        </p:nvSpPr>
        <p:spPr>
          <a:xfrm>
            <a:off x="381240" y="685800"/>
            <a:ext cx="6095520" cy="3428640"/>
          </a:xfrm>
          <a:prstGeom prst="rect">
            <a:avLst/>
          </a:prstGeom>
        </p:spPr>
      </p:sp>
      <p:sp>
        <p:nvSpPr>
          <p:cNvPr id="55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PlaceHolder 1"/>
          <p:cNvSpPr>
            <a:spLocks noGrp="1"/>
          </p:cNvSpPr>
          <p:nvPr>
            <p:ph type="sldImg"/>
          </p:nvPr>
        </p:nvSpPr>
        <p:spPr>
          <a:xfrm>
            <a:off x="381240" y="685800"/>
            <a:ext cx="6095520" cy="3428640"/>
          </a:xfrm>
          <a:prstGeom prst="rect">
            <a:avLst/>
          </a:prstGeom>
        </p:spPr>
      </p:sp>
      <p:sp>
        <p:nvSpPr>
          <p:cNvPr id="55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sldImg"/>
          </p:nvPr>
        </p:nvSpPr>
        <p:spPr>
          <a:xfrm>
            <a:off x="381240" y="685800"/>
            <a:ext cx="6095520" cy="3428640"/>
          </a:xfrm>
          <a:prstGeom prst="rect">
            <a:avLst/>
          </a:prstGeom>
        </p:spPr>
      </p:sp>
      <p:sp>
        <p:nvSpPr>
          <p:cNvPr id="55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sldImg"/>
          </p:nvPr>
        </p:nvSpPr>
        <p:spPr>
          <a:xfrm>
            <a:off x="381240" y="685800"/>
            <a:ext cx="6095520" cy="3428640"/>
          </a:xfrm>
          <a:prstGeom prst="rect">
            <a:avLst/>
          </a:prstGeom>
        </p:spPr>
      </p:sp>
      <p:sp>
        <p:nvSpPr>
          <p:cNvPr id="55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sldImg"/>
          </p:nvPr>
        </p:nvSpPr>
        <p:spPr>
          <a:xfrm>
            <a:off x="381240" y="685800"/>
            <a:ext cx="6095520" cy="3428640"/>
          </a:xfrm>
          <a:prstGeom prst="rect">
            <a:avLst/>
          </a:prstGeom>
        </p:spPr>
      </p:sp>
      <p:sp>
        <p:nvSpPr>
          <p:cNvPr id="55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381240" y="685800"/>
            <a:ext cx="6095520" cy="3428640"/>
          </a:xfrm>
          <a:prstGeom prst="rect">
            <a:avLst/>
          </a:prstGeom>
        </p:spPr>
      </p:sp>
      <p:sp>
        <p:nvSpPr>
          <p:cNvPr id="56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sldImg"/>
          </p:nvPr>
        </p:nvSpPr>
        <p:spPr>
          <a:xfrm>
            <a:off x="381240" y="685800"/>
            <a:ext cx="6095520" cy="3428640"/>
          </a:xfrm>
          <a:prstGeom prst="rect">
            <a:avLst/>
          </a:prstGeom>
        </p:spPr>
      </p:sp>
      <p:sp>
        <p:nvSpPr>
          <p:cNvPr id="56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PlaceHolder 1"/>
          <p:cNvSpPr>
            <a:spLocks noGrp="1"/>
          </p:cNvSpPr>
          <p:nvPr>
            <p:ph type="sldImg"/>
          </p:nvPr>
        </p:nvSpPr>
        <p:spPr>
          <a:xfrm>
            <a:off x="381240" y="685800"/>
            <a:ext cx="6095520" cy="3428640"/>
          </a:xfrm>
          <a:prstGeom prst="rect">
            <a:avLst/>
          </a:prstGeom>
        </p:spPr>
      </p:sp>
      <p:sp>
        <p:nvSpPr>
          <p:cNvPr id="47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Img"/>
          </p:nvPr>
        </p:nvSpPr>
        <p:spPr>
          <a:xfrm>
            <a:off x="381240" y="685800"/>
            <a:ext cx="6095520" cy="3428640"/>
          </a:xfrm>
          <a:prstGeom prst="rect">
            <a:avLst/>
          </a:prstGeom>
        </p:spPr>
      </p:sp>
      <p:sp>
        <p:nvSpPr>
          <p:cNvPr id="56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PlaceHolder 1"/>
          <p:cNvSpPr>
            <a:spLocks noGrp="1"/>
          </p:cNvSpPr>
          <p:nvPr>
            <p:ph type="sldImg"/>
          </p:nvPr>
        </p:nvSpPr>
        <p:spPr>
          <a:xfrm>
            <a:off x="381240" y="685800"/>
            <a:ext cx="6095520" cy="3428640"/>
          </a:xfrm>
          <a:prstGeom prst="rect">
            <a:avLst/>
          </a:prstGeom>
        </p:spPr>
      </p:sp>
      <p:sp>
        <p:nvSpPr>
          <p:cNvPr id="56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sldImg"/>
          </p:nvPr>
        </p:nvSpPr>
        <p:spPr>
          <a:xfrm>
            <a:off x="381240" y="685800"/>
            <a:ext cx="6095520" cy="3428640"/>
          </a:xfrm>
          <a:prstGeom prst="rect">
            <a:avLst/>
          </a:prstGeom>
        </p:spPr>
      </p:sp>
      <p:sp>
        <p:nvSpPr>
          <p:cNvPr id="56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sldImg"/>
          </p:nvPr>
        </p:nvSpPr>
        <p:spPr>
          <a:xfrm>
            <a:off x="381240" y="685800"/>
            <a:ext cx="6095520" cy="3428640"/>
          </a:xfrm>
          <a:prstGeom prst="rect">
            <a:avLst/>
          </a:prstGeom>
        </p:spPr>
      </p:sp>
      <p:sp>
        <p:nvSpPr>
          <p:cNvPr id="57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1" name="PlaceHolder 1"/>
          <p:cNvSpPr>
            <a:spLocks noGrp="1"/>
          </p:cNvSpPr>
          <p:nvPr>
            <p:ph type="sldImg"/>
          </p:nvPr>
        </p:nvSpPr>
        <p:spPr>
          <a:xfrm>
            <a:off x="381240" y="685800"/>
            <a:ext cx="6095520" cy="3428640"/>
          </a:xfrm>
          <a:prstGeom prst="rect">
            <a:avLst/>
          </a:prstGeom>
        </p:spPr>
      </p:sp>
      <p:sp>
        <p:nvSpPr>
          <p:cNvPr id="57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sldImg"/>
          </p:nvPr>
        </p:nvSpPr>
        <p:spPr>
          <a:xfrm>
            <a:off x="381240" y="685800"/>
            <a:ext cx="6095520" cy="3428640"/>
          </a:xfrm>
          <a:prstGeom prst="rect">
            <a:avLst/>
          </a:prstGeom>
        </p:spPr>
      </p:sp>
      <p:sp>
        <p:nvSpPr>
          <p:cNvPr id="57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PlaceHolder 1"/>
          <p:cNvSpPr>
            <a:spLocks noGrp="1"/>
          </p:cNvSpPr>
          <p:nvPr>
            <p:ph type="sldImg"/>
          </p:nvPr>
        </p:nvSpPr>
        <p:spPr>
          <a:xfrm>
            <a:off x="381240" y="685800"/>
            <a:ext cx="6095520" cy="3428640"/>
          </a:xfrm>
          <a:prstGeom prst="rect">
            <a:avLst/>
          </a:prstGeom>
        </p:spPr>
      </p:sp>
      <p:sp>
        <p:nvSpPr>
          <p:cNvPr id="57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PlaceHolder 1"/>
          <p:cNvSpPr>
            <a:spLocks noGrp="1"/>
          </p:cNvSpPr>
          <p:nvPr>
            <p:ph type="sldImg"/>
          </p:nvPr>
        </p:nvSpPr>
        <p:spPr>
          <a:xfrm>
            <a:off x="381240" y="685800"/>
            <a:ext cx="6095520" cy="3428640"/>
          </a:xfrm>
          <a:prstGeom prst="rect">
            <a:avLst/>
          </a:prstGeom>
        </p:spPr>
      </p:sp>
      <p:sp>
        <p:nvSpPr>
          <p:cNvPr id="57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sldImg"/>
          </p:nvPr>
        </p:nvSpPr>
        <p:spPr>
          <a:xfrm>
            <a:off x="381240" y="685800"/>
            <a:ext cx="6095520" cy="3428640"/>
          </a:xfrm>
          <a:prstGeom prst="rect">
            <a:avLst/>
          </a:prstGeom>
        </p:spPr>
      </p:sp>
      <p:sp>
        <p:nvSpPr>
          <p:cNvPr id="58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PlaceHolder 1"/>
          <p:cNvSpPr>
            <a:spLocks noGrp="1"/>
          </p:cNvSpPr>
          <p:nvPr>
            <p:ph type="sldImg"/>
          </p:nvPr>
        </p:nvSpPr>
        <p:spPr>
          <a:xfrm>
            <a:off x="381240" y="685800"/>
            <a:ext cx="6095520" cy="3428640"/>
          </a:xfrm>
          <a:prstGeom prst="rect">
            <a:avLst/>
          </a:prstGeom>
        </p:spPr>
      </p:sp>
      <p:sp>
        <p:nvSpPr>
          <p:cNvPr id="58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PlaceHolder 1"/>
          <p:cNvSpPr>
            <a:spLocks noGrp="1"/>
          </p:cNvSpPr>
          <p:nvPr>
            <p:ph type="sldImg"/>
          </p:nvPr>
        </p:nvSpPr>
        <p:spPr>
          <a:xfrm>
            <a:off x="381240" y="685800"/>
            <a:ext cx="6095520" cy="3428640"/>
          </a:xfrm>
          <a:prstGeom prst="rect">
            <a:avLst/>
          </a:prstGeom>
        </p:spPr>
      </p:sp>
      <p:sp>
        <p:nvSpPr>
          <p:cNvPr id="47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PlaceHolder 1"/>
          <p:cNvSpPr>
            <a:spLocks noGrp="1"/>
          </p:cNvSpPr>
          <p:nvPr>
            <p:ph type="sldImg"/>
          </p:nvPr>
        </p:nvSpPr>
        <p:spPr>
          <a:xfrm>
            <a:off x="381240" y="685800"/>
            <a:ext cx="6095520" cy="3428640"/>
          </a:xfrm>
          <a:prstGeom prst="rect">
            <a:avLst/>
          </a:prstGeom>
        </p:spPr>
      </p:sp>
      <p:sp>
        <p:nvSpPr>
          <p:cNvPr id="58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PlaceHolder 1"/>
          <p:cNvSpPr>
            <a:spLocks noGrp="1"/>
          </p:cNvSpPr>
          <p:nvPr>
            <p:ph type="sldImg"/>
          </p:nvPr>
        </p:nvSpPr>
        <p:spPr>
          <a:xfrm>
            <a:off x="381240" y="685800"/>
            <a:ext cx="6095520" cy="3428640"/>
          </a:xfrm>
          <a:prstGeom prst="rect">
            <a:avLst/>
          </a:prstGeom>
        </p:spPr>
      </p:sp>
      <p:sp>
        <p:nvSpPr>
          <p:cNvPr id="58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PlaceHolder 1"/>
          <p:cNvSpPr>
            <a:spLocks noGrp="1"/>
          </p:cNvSpPr>
          <p:nvPr>
            <p:ph type="sldImg"/>
          </p:nvPr>
        </p:nvSpPr>
        <p:spPr>
          <a:xfrm>
            <a:off x="381240" y="685800"/>
            <a:ext cx="6095520" cy="3428640"/>
          </a:xfrm>
          <a:prstGeom prst="rect">
            <a:avLst/>
          </a:prstGeom>
        </p:spPr>
      </p:sp>
      <p:sp>
        <p:nvSpPr>
          <p:cNvPr id="58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PlaceHolder 1"/>
          <p:cNvSpPr>
            <a:spLocks noGrp="1"/>
          </p:cNvSpPr>
          <p:nvPr>
            <p:ph type="sldImg"/>
          </p:nvPr>
        </p:nvSpPr>
        <p:spPr>
          <a:xfrm>
            <a:off x="381240" y="685800"/>
            <a:ext cx="6095520" cy="3428640"/>
          </a:xfrm>
          <a:prstGeom prst="rect">
            <a:avLst/>
          </a:prstGeom>
        </p:spPr>
      </p:sp>
      <p:sp>
        <p:nvSpPr>
          <p:cNvPr id="59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PlaceHolder 1"/>
          <p:cNvSpPr>
            <a:spLocks noGrp="1"/>
          </p:cNvSpPr>
          <p:nvPr>
            <p:ph type="sldImg"/>
          </p:nvPr>
        </p:nvSpPr>
        <p:spPr>
          <a:xfrm>
            <a:off x="381240" y="685800"/>
            <a:ext cx="6095520" cy="3428640"/>
          </a:xfrm>
          <a:prstGeom prst="rect">
            <a:avLst/>
          </a:prstGeom>
        </p:spPr>
      </p:sp>
      <p:sp>
        <p:nvSpPr>
          <p:cNvPr id="59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PlaceHolder 1"/>
          <p:cNvSpPr>
            <a:spLocks noGrp="1"/>
          </p:cNvSpPr>
          <p:nvPr>
            <p:ph type="sldImg"/>
          </p:nvPr>
        </p:nvSpPr>
        <p:spPr>
          <a:xfrm>
            <a:off x="381240" y="685800"/>
            <a:ext cx="6095520" cy="3428640"/>
          </a:xfrm>
          <a:prstGeom prst="rect">
            <a:avLst/>
          </a:prstGeom>
        </p:spPr>
      </p:sp>
      <p:sp>
        <p:nvSpPr>
          <p:cNvPr id="59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PlaceHolder 1"/>
          <p:cNvSpPr>
            <a:spLocks noGrp="1"/>
          </p:cNvSpPr>
          <p:nvPr>
            <p:ph type="sldImg"/>
          </p:nvPr>
        </p:nvSpPr>
        <p:spPr>
          <a:xfrm>
            <a:off x="381240" y="685800"/>
            <a:ext cx="6095520" cy="3428640"/>
          </a:xfrm>
          <a:prstGeom prst="rect">
            <a:avLst/>
          </a:prstGeom>
        </p:spPr>
      </p:sp>
      <p:sp>
        <p:nvSpPr>
          <p:cNvPr id="59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PlaceHolder 1"/>
          <p:cNvSpPr>
            <a:spLocks noGrp="1"/>
          </p:cNvSpPr>
          <p:nvPr>
            <p:ph type="sldImg"/>
          </p:nvPr>
        </p:nvSpPr>
        <p:spPr>
          <a:xfrm>
            <a:off x="381240" y="685800"/>
            <a:ext cx="6095520" cy="3428640"/>
          </a:xfrm>
          <a:prstGeom prst="rect">
            <a:avLst/>
          </a:prstGeom>
        </p:spPr>
      </p:sp>
      <p:sp>
        <p:nvSpPr>
          <p:cNvPr id="59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PlaceHolder 1"/>
          <p:cNvSpPr>
            <a:spLocks noGrp="1"/>
          </p:cNvSpPr>
          <p:nvPr>
            <p:ph type="sldImg"/>
          </p:nvPr>
        </p:nvSpPr>
        <p:spPr>
          <a:xfrm>
            <a:off x="381240" y="685800"/>
            <a:ext cx="6095520" cy="3428640"/>
          </a:xfrm>
          <a:prstGeom prst="rect">
            <a:avLst/>
          </a:prstGeom>
        </p:spPr>
      </p:sp>
      <p:sp>
        <p:nvSpPr>
          <p:cNvPr id="60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PlaceHolder 1"/>
          <p:cNvSpPr>
            <a:spLocks noGrp="1"/>
          </p:cNvSpPr>
          <p:nvPr>
            <p:ph type="sldImg"/>
          </p:nvPr>
        </p:nvSpPr>
        <p:spPr>
          <a:xfrm>
            <a:off x="381240" y="685800"/>
            <a:ext cx="6095520" cy="3428640"/>
          </a:xfrm>
          <a:prstGeom prst="rect">
            <a:avLst/>
          </a:prstGeom>
        </p:spPr>
      </p:sp>
      <p:sp>
        <p:nvSpPr>
          <p:cNvPr id="60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381240" y="685800"/>
            <a:ext cx="6095520" cy="3428640"/>
          </a:xfrm>
          <a:prstGeom prst="rect">
            <a:avLst/>
          </a:prstGeom>
        </p:spPr>
      </p:sp>
      <p:sp>
        <p:nvSpPr>
          <p:cNvPr id="47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PlaceHolder 1"/>
          <p:cNvSpPr>
            <a:spLocks noGrp="1"/>
          </p:cNvSpPr>
          <p:nvPr>
            <p:ph type="sldImg"/>
          </p:nvPr>
        </p:nvSpPr>
        <p:spPr>
          <a:xfrm>
            <a:off x="381240" y="685800"/>
            <a:ext cx="6095520" cy="3428640"/>
          </a:xfrm>
          <a:prstGeom prst="rect">
            <a:avLst/>
          </a:prstGeom>
        </p:spPr>
      </p:sp>
      <p:sp>
        <p:nvSpPr>
          <p:cNvPr id="60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PlaceHolder 1"/>
          <p:cNvSpPr>
            <a:spLocks noGrp="1"/>
          </p:cNvSpPr>
          <p:nvPr>
            <p:ph type="sldImg"/>
          </p:nvPr>
        </p:nvSpPr>
        <p:spPr>
          <a:xfrm>
            <a:off x="381240" y="685800"/>
            <a:ext cx="6095520" cy="3428640"/>
          </a:xfrm>
          <a:prstGeom prst="rect">
            <a:avLst/>
          </a:prstGeom>
        </p:spPr>
      </p:sp>
      <p:sp>
        <p:nvSpPr>
          <p:cNvPr id="60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PlaceHolder 1"/>
          <p:cNvSpPr>
            <a:spLocks noGrp="1"/>
          </p:cNvSpPr>
          <p:nvPr>
            <p:ph type="sldImg"/>
          </p:nvPr>
        </p:nvSpPr>
        <p:spPr>
          <a:xfrm>
            <a:off x="381240" y="685800"/>
            <a:ext cx="6095520" cy="3428640"/>
          </a:xfrm>
          <a:prstGeom prst="rect">
            <a:avLst/>
          </a:prstGeom>
        </p:spPr>
      </p:sp>
      <p:sp>
        <p:nvSpPr>
          <p:cNvPr id="60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sldImg"/>
          </p:nvPr>
        </p:nvSpPr>
        <p:spPr>
          <a:xfrm>
            <a:off x="381240" y="685800"/>
            <a:ext cx="6095520" cy="3428640"/>
          </a:xfrm>
          <a:prstGeom prst="rect">
            <a:avLst/>
          </a:prstGeom>
        </p:spPr>
      </p:sp>
      <p:sp>
        <p:nvSpPr>
          <p:cNvPr id="61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PlaceHolder 1"/>
          <p:cNvSpPr>
            <a:spLocks noGrp="1"/>
          </p:cNvSpPr>
          <p:nvPr>
            <p:ph type="sldImg"/>
          </p:nvPr>
        </p:nvSpPr>
        <p:spPr>
          <a:xfrm>
            <a:off x="381240" y="685800"/>
            <a:ext cx="6095520" cy="3428640"/>
          </a:xfrm>
          <a:prstGeom prst="rect">
            <a:avLst/>
          </a:prstGeom>
        </p:spPr>
      </p:sp>
      <p:sp>
        <p:nvSpPr>
          <p:cNvPr id="61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PlaceHolder 1"/>
          <p:cNvSpPr>
            <a:spLocks noGrp="1"/>
          </p:cNvSpPr>
          <p:nvPr>
            <p:ph type="sldImg"/>
          </p:nvPr>
        </p:nvSpPr>
        <p:spPr>
          <a:xfrm>
            <a:off x="381240" y="685800"/>
            <a:ext cx="6095520" cy="3428640"/>
          </a:xfrm>
          <a:prstGeom prst="rect">
            <a:avLst/>
          </a:prstGeom>
        </p:spPr>
      </p:sp>
      <p:sp>
        <p:nvSpPr>
          <p:cNvPr id="61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PlaceHolder 1"/>
          <p:cNvSpPr>
            <a:spLocks noGrp="1"/>
          </p:cNvSpPr>
          <p:nvPr>
            <p:ph type="sldImg"/>
          </p:nvPr>
        </p:nvSpPr>
        <p:spPr>
          <a:xfrm>
            <a:off x="381240" y="685800"/>
            <a:ext cx="6095520" cy="3428640"/>
          </a:xfrm>
          <a:prstGeom prst="rect">
            <a:avLst/>
          </a:prstGeom>
        </p:spPr>
      </p:sp>
      <p:sp>
        <p:nvSpPr>
          <p:cNvPr id="61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PlaceHolder 1"/>
          <p:cNvSpPr>
            <a:spLocks noGrp="1"/>
          </p:cNvSpPr>
          <p:nvPr>
            <p:ph type="sldImg"/>
          </p:nvPr>
        </p:nvSpPr>
        <p:spPr>
          <a:xfrm>
            <a:off x="381240" y="685800"/>
            <a:ext cx="6095520" cy="3428640"/>
          </a:xfrm>
          <a:prstGeom prst="rect">
            <a:avLst/>
          </a:prstGeom>
        </p:spPr>
      </p:sp>
      <p:sp>
        <p:nvSpPr>
          <p:cNvPr id="61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PlaceHolder 1"/>
          <p:cNvSpPr>
            <a:spLocks noGrp="1"/>
          </p:cNvSpPr>
          <p:nvPr>
            <p:ph type="sldImg"/>
          </p:nvPr>
        </p:nvSpPr>
        <p:spPr>
          <a:xfrm>
            <a:off x="381240" y="685800"/>
            <a:ext cx="6095520" cy="3428640"/>
          </a:xfrm>
          <a:prstGeom prst="rect">
            <a:avLst/>
          </a:prstGeom>
        </p:spPr>
      </p:sp>
      <p:sp>
        <p:nvSpPr>
          <p:cNvPr id="62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PlaceHolder 1"/>
          <p:cNvSpPr>
            <a:spLocks noGrp="1"/>
          </p:cNvSpPr>
          <p:nvPr>
            <p:ph type="sldImg"/>
          </p:nvPr>
        </p:nvSpPr>
        <p:spPr>
          <a:xfrm>
            <a:off x="381240" y="685800"/>
            <a:ext cx="6095520" cy="3428640"/>
          </a:xfrm>
          <a:prstGeom prst="rect">
            <a:avLst/>
          </a:prstGeom>
        </p:spPr>
      </p:sp>
      <p:sp>
        <p:nvSpPr>
          <p:cNvPr id="62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PlaceHolder 1"/>
          <p:cNvSpPr>
            <a:spLocks noGrp="1"/>
          </p:cNvSpPr>
          <p:nvPr>
            <p:ph type="sldImg"/>
          </p:nvPr>
        </p:nvSpPr>
        <p:spPr>
          <a:xfrm>
            <a:off x="381240" y="685800"/>
            <a:ext cx="6095520" cy="3428640"/>
          </a:xfrm>
          <a:prstGeom prst="rect">
            <a:avLst/>
          </a:prstGeom>
        </p:spPr>
      </p:sp>
      <p:sp>
        <p:nvSpPr>
          <p:cNvPr id="48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PlaceHolder 1"/>
          <p:cNvSpPr>
            <a:spLocks noGrp="1"/>
          </p:cNvSpPr>
          <p:nvPr>
            <p:ph type="sldImg"/>
          </p:nvPr>
        </p:nvSpPr>
        <p:spPr>
          <a:xfrm>
            <a:off x="381240" y="685800"/>
            <a:ext cx="6095520" cy="3428640"/>
          </a:xfrm>
          <a:prstGeom prst="rect">
            <a:avLst/>
          </a:prstGeom>
        </p:spPr>
      </p:sp>
      <p:sp>
        <p:nvSpPr>
          <p:cNvPr id="62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PlaceHolder 1"/>
          <p:cNvSpPr>
            <a:spLocks noGrp="1"/>
          </p:cNvSpPr>
          <p:nvPr>
            <p:ph type="sldImg"/>
          </p:nvPr>
        </p:nvSpPr>
        <p:spPr>
          <a:xfrm>
            <a:off x="381240" y="685800"/>
            <a:ext cx="6095520" cy="3428640"/>
          </a:xfrm>
          <a:prstGeom prst="rect">
            <a:avLst/>
          </a:prstGeom>
        </p:spPr>
      </p:sp>
      <p:sp>
        <p:nvSpPr>
          <p:cNvPr id="62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PlaceHolder 1"/>
          <p:cNvSpPr>
            <a:spLocks noGrp="1"/>
          </p:cNvSpPr>
          <p:nvPr>
            <p:ph type="sldImg"/>
          </p:nvPr>
        </p:nvSpPr>
        <p:spPr>
          <a:xfrm>
            <a:off x="381240" y="685800"/>
            <a:ext cx="6095520" cy="3428640"/>
          </a:xfrm>
          <a:prstGeom prst="rect">
            <a:avLst/>
          </a:prstGeom>
        </p:spPr>
      </p:sp>
      <p:sp>
        <p:nvSpPr>
          <p:cNvPr id="62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PlaceHolder 1"/>
          <p:cNvSpPr>
            <a:spLocks noGrp="1"/>
          </p:cNvSpPr>
          <p:nvPr>
            <p:ph type="sldImg"/>
          </p:nvPr>
        </p:nvSpPr>
        <p:spPr>
          <a:xfrm>
            <a:off x="381240" y="685800"/>
            <a:ext cx="6095520" cy="3428640"/>
          </a:xfrm>
          <a:prstGeom prst="rect">
            <a:avLst/>
          </a:prstGeom>
        </p:spPr>
      </p:sp>
      <p:sp>
        <p:nvSpPr>
          <p:cNvPr id="63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sldImg"/>
          </p:nvPr>
        </p:nvSpPr>
        <p:spPr>
          <a:xfrm>
            <a:off x="381240" y="685800"/>
            <a:ext cx="6095520" cy="3428640"/>
          </a:xfrm>
          <a:prstGeom prst="rect">
            <a:avLst/>
          </a:prstGeom>
        </p:spPr>
      </p:sp>
      <p:sp>
        <p:nvSpPr>
          <p:cNvPr id="63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PlaceHolder 1"/>
          <p:cNvSpPr>
            <a:spLocks noGrp="1"/>
          </p:cNvSpPr>
          <p:nvPr>
            <p:ph type="sldImg"/>
          </p:nvPr>
        </p:nvSpPr>
        <p:spPr>
          <a:xfrm>
            <a:off x="381240" y="685800"/>
            <a:ext cx="6095520" cy="3428640"/>
          </a:xfrm>
          <a:prstGeom prst="rect">
            <a:avLst/>
          </a:prstGeom>
        </p:spPr>
      </p:sp>
      <p:sp>
        <p:nvSpPr>
          <p:cNvPr id="63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PlaceHolder 1"/>
          <p:cNvSpPr>
            <a:spLocks noGrp="1"/>
          </p:cNvSpPr>
          <p:nvPr>
            <p:ph type="sldImg"/>
          </p:nvPr>
        </p:nvSpPr>
        <p:spPr>
          <a:xfrm>
            <a:off x="381240" y="685800"/>
            <a:ext cx="6095520" cy="3428640"/>
          </a:xfrm>
          <a:prstGeom prst="rect">
            <a:avLst/>
          </a:prstGeom>
        </p:spPr>
      </p:sp>
      <p:sp>
        <p:nvSpPr>
          <p:cNvPr id="63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PlaceHolder 1"/>
          <p:cNvSpPr>
            <a:spLocks noGrp="1"/>
          </p:cNvSpPr>
          <p:nvPr>
            <p:ph type="sldImg"/>
          </p:nvPr>
        </p:nvSpPr>
        <p:spPr>
          <a:xfrm>
            <a:off x="381240" y="685800"/>
            <a:ext cx="6095520" cy="3428640"/>
          </a:xfrm>
          <a:prstGeom prst="rect">
            <a:avLst/>
          </a:prstGeom>
        </p:spPr>
      </p:sp>
      <p:sp>
        <p:nvSpPr>
          <p:cNvPr id="63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sldImg"/>
          </p:nvPr>
        </p:nvSpPr>
        <p:spPr>
          <a:xfrm>
            <a:off x="381240" y="685800"/>
            <a:ext cx="6095520" cy="3428640"/>
          </a:xfrm>
          <a:prstGeom prst="rect">
            <a:avLst/>
          </a:prstGeom>
        </p:spPr>
      </p:sp>
      <p:sp>
        <p:nvSpPr>
          <p:cNvPr id="64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PlaceHolder 1"/>
          <p:cNvSpPr>
            <a:spLocks noGrp="1"/>
          </p:cNvSpPr>
          <p:nvPr>
            <p:ph type="sldImg"/>
          </p:nvPr>
        </p:nvSpPr>
        <p:spPr>
          <a:xfrm>
            <a:off x="381240" y="685800"/>
            <a:ext cx="6095520" cy="3428640"/>
          </a:xfrm>
          <a:prstGeom prst="rect">
            <a:avLst/>
          </a:prstGeom>
        </p:spPr>
      </p:sp>
      <p:sp>
        <p:nvSpPr>
          <p:cNvPr id="64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PlaceHolder 1"/>
          <p:cNvSpPr>
            <a:spLocks noGrp="1"/>
          </p:cNvSpPr>
          <p:nvPr>
            <p:ph type="sldImg"/>
          </p:nvPr>
        </p:nvSpPr>
        <p:spPr>
          <a:xfrm>
            <a:off x="381240" y="685800"/>
            <a:ext cx="6095520" cy="3428640"/>
          </a:xfrm>
          <a:prstGeom prst="rect">
            <a:avLst/>
          </a:prstGeom>
        </p:spPr>
      </p:sp>
      <p:sp>
        <p:nvSpPr>
          <p:cNvPr id="48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PlaceHolder 1"/>
          <p:cNvSpPr>
            <a:spLocks noGrp="1"/>
          </p:cNvSpPr>
          <p:nvPr>
            <p:ph type="sldImg"/>
          </p:nvPr>
        </p:nvSpPr>
        <p:spPr>
          <a:xfrm>
            <a:off x="381240" y="685800"/>
            <a:ext cx="6095520" cy="3428640"/>
          </a:xfrm>
          <a:prstGeom prst="rect">
            <a:avLst/>
          </a:prstGeom>
        </p:spPr>
      </p:sp>
      <p:sp>
        <p:nvSpPr>
          <p:cNvPr id="64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PlaceHolder 1"/>
          <p:cNvSpPr>
            <a:spLocks noGrp="1"/>
          </p:cNvSpPr>
          <p:nvPr>
            <p:ph type="sldImg"/>
          </p:nvPr>
        </p:nvSpPr>
        <p:spPr>
          <a:xfrm>
            <a:off x="381240" y="685800"/>
            <a:ext cx="6095520" cy="3428640"/>
          </a:xfrm>
          <a:prstGeom prst="rect">
            <a:avLst/>
          </a:prstGeom>
        </p:spPr>
      </p:sp>
      <p:sp>
        <p:nvSpPr>
          <p:cNvPr id="64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PlaceHolder 1"/>
          <p:cNvSpPr>
            <a:spLocks noGrp="1"/>
          </p:cNvSpPr>
          <p:nvPr>
            <p:ph type="sldImg"/>
          </p:nvPr>
        </p:nvSpPr>
        <p:spPr>
          <a:xfrm>
            <a:off x="381240" y="685800"/>
            <a:ext cx="6095520" cy="3428640"/>
          </a:xfrm>
          <a:prstGeom prst="rect">
            <a:avLst/>
          </a:prstGeom>
        </p:spPr>
      </p:sp>
      <p:sp>
        <p:nvSpPr>
          <p:cNvPr id="64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sldImg"/>
          </p:nvPr>
        </p:nvSpPr>
        <p:spPr>
          <a:xfrm>
            <a:off x="381240" y="685800"/>
            <a:ext cx="6095520" cy="3428640"/>
          </a:xfrm>
          <a:prstGeom prst="rect">
            <a:avLst/>
          </a:prstGeom>
        </p:spPr>
      </p:sp>
      <p:sp>
        <p:nvSpPr>
          <p:cNvPr id="65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PlaceHolder 1"/>
          <p:cNvSpPr>
            <a:spLocks noGrp="1"/>
          </p:cNvSpPr>
          <p:nvPr>
            <p:ph type="sldImg"/>
          </p:nvPr>
        </p:nvSpPr>
        <p:spPr>
          <a:xfrm>
            <a:off x="381240" y="685800"/>
            <a:ext cx="6095520" cy="3428640"/>
          </a:xfrm>
          <a:prstGeom prst="rect">
            <a:avLst/>
          </a:prstGeom>
        </p:spPr>
      </p:sp>
      <p:sp>
        <p:nvSpPr>
          <p:cNvPr id="65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type="sldImg"/>
          </p:nvPr>
        </p:nvSpPr>
        <p:spPr>
          <a:xfrm>
            <a:off x="381240" y="685800"/>
            <a:ext cx="6095520" cy="3428640"/>
          </a:xfrm>
          <a:prstGeom prst="rect">
            <a:avLst/>
          </a:prstGeom>
        </p:spPr>
      </p:sp>
      <p:sp>
        <p:nvSpPr>
          <p:cNvPr id="65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sldImg"/>
          </p:nvPr>
        </p:nvSpPr>
        <p:spPr>
          <a:xfrm>
            <a:off x="381240" y="685800"/>
            <a:ext cx="6095520" cy="3428640"/>
          </a:xfrm>
          <a:prstGeom prst="rect">
            <a:avLst/>
          </a:prstGeom>
        </p:spPr>
      </p:sp>
      <p:sp>
        <p:nvSpPr>
          <p:cNvPr id="65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sldImg"/>
          </p:nvPr>
        </p:nvSpPr>
        <p:spPr>
          <a:xfrm>
            <a:off x="381240" y="685800"/>
            <a:ext cx="6095520" cy="3428640"/>
          </a:xfrm>
          <a:prstGeom prst="rect">
            <a:avLst/>
          </a:prstGeom>
        </p:spPr>
      </p:sp>
      <p:sp>
        <p:nvSpPr>
          <p:cNvPr id="65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PlaceHolder 1"/>
          <p:cNvSpPr>
            <a:spLocks noGrp="1"/>
          </p:cNvSpPr>
          <p:nvPr>
            <p:ph type="sldImg"/>
          </p:nvPr>
        </p:nvSpPr>
        <p:spPr>
          <a:xfrm>
            <a:off x="381240" y="685800"/>
            <a:ext cx="6095520" cy="3428640"/>
          </a:xfrm>
          <a:prstGeom prst="rect">
            <a:avLst/>
          </a:prstGeom>
        </p:spPr>
      </p:sp>
      <p:sp>
        <p:nvSpPr>
          <p:cNvPr id="66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PlaceHolder 1"/>
          <p:cNvSpPr>
            <a:spLocks noGrp="1"/>
          </p:cNvSpPr>
          <p:nvPr>
            <p:ph type="sldImg"/>
          </p:nvPr>
        </p:nvSpPr>
        <p:spPr>
          <a:xfrm>
            <a:off x="381240" y="685800"/>
            <a:ext cx="6095520" cy="3428640"/>
          </a:xfrm>
          <a:prstGeom prst="rect">
            <a:avLst/>
          </a:prstGeom>
        </p:spPr>
      </p:sp>
      <p:sp>
        <p:nvSpPr>
          <p:cNvPr id="66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i="1" lang="en-US" sz="800" spc="-1" strike="noStrike">
                <a:latin typeface="Arial"/>
              </a:rPr>
              <a:t>Copyright Anthony Von der Muhll, L.Ac., AOM Professional 2016. www.aomprofessional.com</a:t>
            </a:r>
            <a:endParaRPr b="0" lang="en-US" sz="800" spc="-1" strike="noStrike">
              <a:latin typeface="Arial"/>
            </a:endParaRPr>
          </a:p>
          <a:p>
            <a:pPr>
              <a:lnSpc>
                <a:spcPct val="100000"/>
              </a:lnSpc>
            </a:pPr>
            <a:r>
              <a:rPr b="0" i="1" lang="en-US" sz="800" spc="-1" strike="noStrike">
                <a:latin typeface="Arial"/>
              </a:rPr>
              <a:t>Do not reproduce or distribute without written permission.</a:t>
            </a:r>
            <a:endParaRPr b="0" lang="en-US" sz="8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8" name="PlaceHolder 2"/>
          <p:cNvSpPr>
            <a:spLocks noGrp="1"/>
          </p:cNvSpPr>
          <p:nvPr>
            <p:ph type="body"/>
          </p:nvPr>
        </p:nvSpPr>
        <p:spPr>
          <a:xfrm>
            <a:off x="1303920" y="1990080"/>
            <a:ext cx="703008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29" name="PlaceHolder 3"/>
          <p:cNvSpPr>
            <a:spLocks noGrp="1"/>
          </p:cNvSpPr>
          <p:nvPr>
            <p:ph type="body"/>
          </p:nvPr>
        </p:nvSpPr>
        <p:spPr>
          <a:xfrm>
            <a:off x="1303920" y="3317760"/>
            <a:ext cx="7030080" cy="12121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31" name="PlaceHolder 2"/>
          <p:cNvSpPr>
            <a:spLocks noGrp="1"/>
          </p:cNvSpPr>
          <p:nvPr>
            <p:ph type="body"/>
          </p:nvPr>
        </p:nvSpPr>
        <p:spPr>
          <a:xfrm>
            <a:off x="1303920" y="199008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32" name="PlaceHolder 3"/>
          <p:cNvSpPr>
            <a:spLocks noGrp="1"/>
          </p:cNvSpPr>
          <p:nvPr>
            <p:ph type="body"/>
          </p:nvPr>
        </p:nvSpPr>
        <p:spPr>
          <a:xfrm>
            <a:off x="4906440" y="199008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33" name="PlaceHolder 4"/>
          <p:cNvSpPr>
            <a:spLocks noGrp="1"/>
          </p:cNvSpPr>
          <p:nvPr>
            <p:ph type="body"/>
          </p:nvPr>
        </p:nvSpPr>
        <p:spPr>
          <a:xfrm>
            <a:off x="1303920" y="331776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34" name="PlaceHolder 5"/>
          <p:cNvSpPr>
            <a:spLocks noGrp="1"/>
          </p:cNvSpPr>
          <p:nvPr>
            <p:ph type="body"/>
          </p:nvPr>
        </p:nvSpPr>
        <p:spPr>
          <a:xfrm>
            <a:off x="4906440" y="331776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36" name="PlaceHolder 2"/>
          <p:cNvSpPr>
            <a:spLocks noGrp="1"/>
          </p:cNvSpPr>
          <p:nvPr>
            <p:ph type="body"/>
          </p:nvPr>
        </p:nvSpPr>
        <p:spPr>
          <a:xfrm>
            <a:off x="1303920" y="1990080"/>
            <a:ext cx="226332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3"/>
          <p:cNvSpPr>
            <a:spLocks noGrp="1"/>
          </p:cNvSpPr>
          <p:nvPr>
            <p:ph type="body"/>
          </p:nvPr>
        </p:nvSpPr>
        <p:spPr>
          <a:xfrm>
            <a:off x="3680640" y="1990080"/>
            <a:ext cx="226332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4"/>
          <p:cNvSpPr>
            <a:spLocks noGrp="1"/>
          </p:cNvSpPr>
          <p:nvPr>
            <p:ph type="body"/>
          </p:nvPr>
        </p:nvSpPr>
        <p:spPr>
          <a:xfrm>
            <a:off x="6057720" y="1990080"/>
            <a:ext cx="226332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39" name="PlaceHolder 5"/>
          <p:cNvSpPr>
            <a:spLocks noGrp="1"/>
          </p:cNvSpPr>
          <p:nvPr>
            <p:ph type="body"/>
          </p:nvPr>
        </p:nvSpPr>
        <p:spPr>
          <a:xfrm>
            <a:off x="1303920" y="3317760"/>
            <a:ext cx="226332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40" name="PlaceHolder 6"/>
          <p:cNvSpPr>
            <a:spLocks noGrp="1"/>
          </p:cNvSpPr>
          <p:nvPr>
            <p:ph type="body"/>
          </p:nvPr>
        </p:nvSpPr>
        <p:spPr>
          <a:xfrm>
            <a:off x="3680640" y="3317760"/>
            <a:ext cx="226332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41" name="PlaceHolder 7"/>
          <p:cNvSpPr>
            <a:spLocks noGrp="1"/>
          </p:cNvSpPr>
          <p:nvPr>
            <p:ph type="body"/>
          </p:nvPr>
        </p:nvSpPr>
        <p:spPr>
          <a:xfrm>
            <a:off x="6057720" y="3317760"/>
            <a:ext cx="2263320" cy="12121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7" name="PlaceHolder 2"/>
          <p:cNvSpPr>
            <a:spLocks noGrp="1"/>
          </p:cNvSpPr>
          <p:nvPr>
            <p:ph type="subTitle"/>
          </p:nvPr>
        </p:nvSpPr>
        <p:spPr>
          <a:xfrm>
            <a:off x="1303920" y="1990080"/>
            <a:ext cx="7030080" cy="254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 name="PlaceHolder 2"/>
          <p:cNvSpPr>
            <a:spLocks noGrp="1"/>
          </p:cNvSpPr>
          <p:nvPr>
            <p:ph type="body"/>
          </p:nvPr>
        </p:nvSpPr>
        <p:spPr>
          <a:xfrm>
            <a:off x="1303920" y="1990080"/>
            <a:ext cx="7030080" cy="254124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1" name="PlaceHolder 2"/>
          <p:cNvSpPr>
            <a:spLocks noGrp="1"/>
          </p:cNvSpPr>
          <p:nvPr>
            <p:ph type="body"/>
          </p:nvPr>
        </p:nvSpPr>
        <p:spPr>
          <a:xfrm>
            <a:off x="1303920" y="1990080"/>
            <a:ext cx="3430440" cy="2541240"/>
          </a:xfrm>
          <a:prstGeom prst="rect">
            <a:avLst/>
          </a:prstGeom>
        </p:spPr>
        <p:txBody>
          <a:bodyPr lIns="0" rIns="0" tIns="0" bIns="0">
            <a:normAutofit/>
          </a:bodyPr>
          <a:p>
            <a:endParaRPr b="0" lang="en-US" sz="1400" spc="-1" strike="noStrike">
              <a:solidFill>
                <a:srgbClr val="000000"/>
              </a:solidFill>
              <a:latin typeface="Arial"/>
            </a:endParaRPr>
          </a:p>
        </p:txBody>
      </p:sp>
      <p:sp>
        <p:nvSpPr>
          <p:cNvPr id="12" name="PlaceHolder 3"/>
          <p:cNvSpPr>
            <a:spLocks noGrp="1"/>
          </p:cNvSpPr>
          <p:nvPr>
            <p:ph type="body"/>
          </p:nvPr>
        </p:nvSpPr>
        <p:spPr>
          <a:xfrm>
            <a:off x="4906440" y="1990080"/>
            <a:ext cx="3430440" cy="254124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303920" y="598680"/>
            <a:ext cx="7030080" cy="4632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6" name="PlaceHolder 2"/>
          <p:cNvSpPr>
            <a:spLocks noGrp="1"/>
          </p:cNvSpPr>
          <p:nvPr>
            <p:ph type="body"/>
          </p:nvPr>
        </p:nvSpPr>
        <p:spPr>
          <a:xfrm>
            <a:off x="1303920" y="199008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17" name="PlaceHolder 3"/>
          <p:cNvSpPr>
            <a:spLocks noGrp="1"/>
          </p:cNvSpPr>
          <p:nvPr>
            <p:ph type="body"/>
          </p:nvPr>
        </p:nvSpPr>
        <p:spPr>
          <a:xfrm>
            <a:off x="4906440" y="1990080"/>
            <a:ext cx="3430440" cy="2541240"/>
          </a:xfrm>
          <a:prstGeom prst="rect">
            <a:avLst/>
          </a:prstGeom>
        </p:spPr>
        <p:txBody>
          <a:bodyPr lIns="0" rIns="0" tIns="0" bIns="0">
            <a:normAutofit/>
          </a:bodyPr>
          <a:p>
            <a:endParaRPr b="0" lang="en-US" sz="1400" spc="-1" strike="noStrike">
              <a:solidFill>
                <a:srgbClr val="000000"/>
              </a:solidFill>
              <a:latin typeface="Arial"/>
            </a:endParaRPr>
          </a:p>
        </p:txBody>
      </p:sp>
      <p:sp>
        <p:nvSpPr>
          <p:cNvPr id="18" name="PlaceHolder 4"/>
          <p:cNvSpPr>
            <a:spLocks noGrp="1"/>
          </p:cNvSpPr>
          <p:nvPr>
            <p:ph type="body"/>
          </p:nvPr>
        </p:nvSpPr>
        <p:spPr>
          <a:xfrm>
            <a:off x="1303920" y="331776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0" name="PlaceHolder 2"/>
          <p:cNvSpPr>
            <a:spLocks noGrp="1"/>
          </p:cNvSpPr>
          <p:nvPr>
            <p:ph type="body"/>
          </p:nvPr>
        </p:nvSpPr>
        <p:spPr>
          <a:xfrm>
            <a:off x="1303920" y="1990080"/>
            <a:ext cx="3430440" cy="2541240"/>
          </a:xfrm>
          <a:prstGeom prst="rect">
            <a:avLst/>
          </a:prstGeom>
        </p:spPr>
        <p:txBody>
          <a:bodyPr lIns="0" rIns="0" tIns="0" bIns="0">
            <a:normAutofit/>
          </a:bodyPr>
          <a:p>
            <a:endParaRPr b="0" lang="en-US" sz="1400" spc="-1" strike="noStrike">
              <a:solidFill>
                <a:srgbClr val="000000"/>
              </a:solidFill>
              <a:latin typeface="Arial"/>
            </a:endParaRPr>
          </a:p>
        </p:txBody>
      </p:sp>
      <p:sp>
        <p:nvSpPr>
          <p:cNvPr id="21" name="PlaceHolder 3"/>
          <p:cNvSpPr>
            <a:spLocks noGrp="1"/>
          </p:cNvSpPr>
          <p:nvPr>
            <p:ph type="body"/>
          </p:nvPr>
        </p:nvSpPr>
        <p:spPr>
          <a:xfrm>
            <a:off x="4906440" y="199008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22" name="PlaceHolder 4"/>
          <p:cNvSpPr>
            <a:spLocks noGrp="1"/>
          </p:cNvSpPr>
          <p:nvPr>
            <p:ph type="body"/>
          </p:nvPr>
        </p:nvSpPr>
        <p:spPr>
          <a:xfrm>
            <a:off x="4906440" y="331776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303920" y="598680"/>
            <a:ext cx="7030080" cy="99900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4" name="PlaceHolder 2"/>
          <p:cNvSpPr>
            <a:spLocks noGrp="1"/>
          </p:cNvSpPr>
          <p:nvPr>
            <p:ph type="body"/>
          </p:nvPr>
        </p:nvSpPr>
        <p:spPr>
          <a:xfrm>
            <a:off x="1303920" y="199008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25" name="PlaceHolder 3"/>
          <p:cNvSpPr>
            <a:spLocks noGrp="1"/>
          </p:cNvSpPr>
          <p:nvPr>
            <p:ph type="body"/>
          </p:nvPr>
        </p:nvSpPr>
        <p:spPr>
          <a:xfrm>
            <a:off x="4906440" y="1990080"/>
            <a:ext cx="3430440" cy="1212120"/>
          </a:xfrm>
          <a:prstGeom prst="rect">
            <a:avLst/>
          </a:prstGeom>
        </p:spPr>
        <p:txBody>
          <a:bodyPr lIns="0" rIns="0" tIns="0" bIns="0">
            <a:normAutofit/>
          </a:bodyPr>
          <a:p>
            <a:endParaRPr b="0" lang="en-US" sz="1400" spc="-1" strike="noStrike">
              <a:solidFill>
                <a:srgbClr val="000000"/>
              </a:solidFill>
              <a:latin typeface="Arial"/>
            </a:endParaRPr>
          </a:p>
        </p:txBody>
      </p:sp>
      <p:sp>
        <p:nvSpPr>
          <p:cNvPr id="26" name="PlaceHolder 4"/>
          <p:cNvSpPr>
            <a:spLocks noGrp="1"/>
          </p:cNvSpPr>
          <p:nvPr>
            <p:ph type="body"/>
          </p:nvPr>
        </p:nvSpPr>
        <p:spPr>
          <a:xfrm>
            <a:off x="1303920" y="3317760"/>
            <a:ext cx="7030080" cy="12121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6d7a8"/>
        </a:solidFill>
      </p:bgPr>
    </p:bg>
    <p:spTree>
      <p:nvGrpSpPr>
        <p:cNvPr id="1" name=""/>
        <p:cNvGrpSpPr/>
        <p:nvPr/>
      </p:nvGrpSpPr>
      <p:grpSpPr>
        <a:xfrm>
          <a:off x="0" y="0"/>
          <a:ext cx="0" cy="0"/>
          <a:chOff x="0" y="0"/>
          <a:chExt cx="0" cy="0"/>
        </a:xfrm>
      </p:grpSpPr>
      <p:grpSp>
        <p:nvGrpSpPr>
          <p:cNvPr id="0" name="Group 1"/>
          <p:cNvGrpSpPr/>
          <p:nvPr/>
        </p:nvGrpSpPr>
        <p:grpSpPr>
          <a:xfrm>
            <a:off x="626040" y="299520"/>
            <a:ext cx="999000" cy="999000"/>
            <a:chOff x="626040" y="299520"/>
            <a:chExt cx="999000" cy="999000"/>
          </a:xfrm>
        </p:grpSpPr>
        <p:sp>
          <p:nvSpPr>
            <p:cNvPr id="1" name="CustomShape 2"/>
            <p:cNvSpPr/>
            <p:nvPr/>
          </p:nvSpPr>
          <p:spPr>
            <a:xfrm rot="16200000">
              <a:off x="828720" y="502560"/>
              <a:ext cx="593640" cy="593640"/>
            </a:xfrm>
            <a:prstGeom prst="pie">
              <a:avLst>
                <a:gd name="adj1" fmla="val 10792838"/>
                <a:gd name="adj2" fmla="val 16200000"/>
              </a:avLst>
            </a:prstGeom>
            <a:solidFill>
              <a:schemeClr val="dk2">
                <a:alpha val="13000"/>
              </a:schemeClr>
            </a:solidFill>
            <a:ln>
              <a:noFill/>
            </a:ln>
          </p:spPr>
          <p:style>
            <a:lnRef idx="0"/>
            <a:fillRef idx="0"/>
            <a:effectRef idx="0"/>
            <a:fontRef idx="minor"/>
          </p:style>
        </p:sp>
        <p:sp>
          <p:nvSpPr>
            <p:cNvPr id="2" name="CustomShape 3"/>
            <p:cNvSpPr/>
            <p:nvPr/>
          </p:nvSpPr>
          <p:spPr>
            <a:xfrm rot="16200000">
              <a:off x="626040" y="299520"/>
              <a:ext cx="999000" cy="999000"/>
            </a:xfrm>
            <a:prstGeom prst="pie">
              <a:avLst>
                <a:gd name="adj1" fmla="val 10792838"/>
                <a:gd name="adj2" fmla="val 16200000"/>
              </a:avLst>
            </a:prstGeom>
            <a:solidFill>
              <a:schemeClr val="dk2">
                <a:alpha val="13000"/>
              </a:schemeClr>
            </a:solidFill>
            <a:ln>
              <a:noFill/>
            </a:ln>
          </p:spPr>
          <p:style>
            <a:lnRef idx="0"/>
            <a:fillRef idx="0"/>
            <a:effectRef idx="0"/>
            <a:fontRef idx="minor"/>
          </p:style>
        </p:sp>
      </p:grpSp>
      <p:sp>
        <p:nvSpPr>
          <p:cNvPr id="3" name="PlaceHolder 4"/>
          <p:cNvSpPr>
            <a:spLocks noGrp="1"/>
          </p:cNvSpPr>
          <p:nvPr>
            <p:ph type="title"/>
          </p:nvPr>
        </p:nvSpPr>
        <p:spPr>
          <a:xfrm>
            <a:off x="1303920" y="598680"/>
            <a:ext cx="7030080" cy="999000"/>
          </a:xfrm>
          <a:prstGeom prst="rect">
            <a:avLst/>
          </a:prstGeom>
        </p:spPr>
        <p:txBody>
          <a:bodyPr tIns="91440" bIns="91440">
            <a:noAutofit/>
          </a:bodyPr>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4" name="PlaceHolder 5"/>
          <p:cNvSpPr>
            <a:spLocks noGrp="1"/>
          </p:cNvSpPr>
          <p:nvPr>
            <p:ph type="body"/>
          </p:nvPr>
        </p:nvSpPr>
        <p:spPr>
          <a:xfrm>
            <a:off x="1303920" y="1990080"/>
            <a:ext cx="7030080" cy="2541240"/>
          </a:xfrm>
          <a:prstGeom prst="rect">
            <a:avLst/>
          </a:prstGeom>
        </p:spPr>
        <p:txBody>
          <a:bodyPr tIns="91440" bIns="91440">
            <a:noAutofit/>
          </a:bodyPr>
          <a:p>
            <a:pPr marL="432000" indent="-324000">
              <a:spcBef>
                <a:spcPts val="1417"/>
              </a:spcBef>
              <a:buClr>
                <a:srgbClr val="000000"/>
              </a:buClr>
              <a:buSzPct val="45000"/>
              <a:buFont typeface="Wingdings" charset="2"/>
              <a:buChar char=""/>
            </a:pPr>
            <a:r>
              <a:rPr b="0" lang="en-US" sz="1300" spc="-1" strike="noStrike">
                <a:solidFill>
                  <a:srgbClr val="000000"/>
                </a:solidFill>
                <a:latin typeface="Arial"/>
              </a:rPr>
              <a:t>Click to edit the outline text format</a:t>
            </a:r>
            <a:endParaRPr b="0" lang="en-US" sz="13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300" spc="-1" strike="noStrike">
                <a:solidFill>
                  <a:srgbClr val="000000"/>
                </a:solidFill>
                <a:latin typeface="Arial"/>
              </a:rPr>
              <a:t>Second Outline Level</a:t>
            </a:r>
            <a:endParaRPr b="0" lang="en-US" sz="13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300" spc="-1" strike="noStrike">
                <a:solidFill>
                  <a:srgbClr val="000000"/>
                </a:solidFill>
                <a:latin typeface="Arial"/>
              </a:rPr>
              <a:t>Third Outline Level</a:t>
            </a:r>
            <a:endParaRPr b="0" lang="en-US" sz="13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300" spc="-1" strike="noStrike">
                <a:solidFill>
                  <a:srgbClr val="000000"/>
                </a:solidFill>
                <a:latin typeface="Arial"/>
              </a:rPr>
              <a:t>Fourth Outline Level</a:t>
            </a:r>
            <a:endParaRPr b="0" lang="en-US" sz="13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300" spc="-1" strike="noStrike">
                <a:solidFill>
                  <a:srgbClr val="000000"/>
                </a:solidFill>
                <a:latin typeface="Arial"/>
              </a:rPr>
              <a:t>Fifth Outline Level</a:t>
            </a:r>
            <a:endParaRPr b="0" lang="en-US" sz="13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300" spc="-1" strike="noStrike">
                <a:solidFill>
                  <a:srgbClr val="000000"/>
                </a:solidFill>
                <a:latin typeface="Arial"/>
              </a:rPr>
              <a:t>Sixth Outline Level</a:t>
            </a:r>
            <a:endParaRPr b="0" lang="en-US" sz="13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300" spc="-1" strike="noStrike">
                <a:solidFill>
                  <a:srgbClr val="000000"/>
                </a:solidFill>
                <a:latin typeface="Arial"/>
              </a:rPr>
              <a:t>Seventh Outline Level</a:t>
            </a:r>
            <a:endParaRPr b="0" lang="en-US" sz="1300" spc="-1" strike="noStrike">
              <a:solidFill>
                <a:srgbClr val="000000"/>
              </a:solidFill>
              <a:latin typeface="Arial"/>
            </a:endParaRPr>
          </a:p>
        </p:txBody>
      </p:sp>
      <p:sp>
        <p:nvSpPr>
          <p:cNvPr id="5" name="PlaceHolder 6"/>
          <p:cNvSpPr>
            <a:spLocks noGrp="1"/>
          </p:cNvSpPr>
          <p:nvPr>
            <p:ph type="sldNum"/>
          </p:nvPr>
        </p:nvSpPr>
        <p:spPr>
          <a:xfrm>
            <a:off x="8451000" y="4736880"/>
            <a:ext cx="548280" cy="393120"/>
          </a:xfrm>
          <a:prstGeom prst="rect">
            <a:avLst/>
          </a:prstGeom>
        </p:spPr>
        <p:txBody>
          <a:bodyPr tIns="91440" bIns="91440" anchor="ctr">
            <a:noAutofit/>
          </a:bodyPr>
          <a:p>
            <a:pPr algn="r">
              <a:lnSpc>
                <a:spcPct val="100000"/>
              </a:lnSpc>
            </a:pPr>
            <a:fld id="{417DC34F-A959-4665-9563-FFD2E2483A4F}" type="slidenum">
              <a:rPr b="0" lang="en-US" sz="900" spc="-1" strike="noStrike">
                <a:solidFill>
                  <a:srgbClr val="424242"/>
                </a:solidFill>
                <a:latin typeface="Nunito"/>
                <a:ea typeface="Nunito"/>
              </a:rPr>
              <a:t>1</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s://www.aomprofessional.com/report-writing-for-managed-care-hmo-personal-injury-and-workers-compensation/" TargetMode="External"/><Relationship Id="rId2" Type="http://schemas.openxmlformats.org/officeDocument/2006/relationships/slideLayout" Target="../slideLayouts/slideLayout3.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omments" Target="../comments/comment10.xml"/><Relationship Id="rId3" Type="http://schemas.openxmlformats.org/officeDocument/2006/relationships/notesSlide" Target="../notesSlides/notesSlide10.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
</Relationships>
</file>

<file path=ppt/slides/_rels/slide117.xml.rels><?xml version="1.0" encoding="UTF-8"?>
<Relationships xmlns="http://schemas.openxmlformats.org/package/2006/relationships"><Relationship Id="rId1" Type="http://schemas.openxmlformats.org/officeDocument/2006/relationships/hyperlink" Target="https://docs.google.com/document/d/1aR_QPTxYU4rCZxORpfP9o_SyECb7sDP8sQvdVKZlQxs/edit?usp=sharing" TargetMode="External"/><Relationship Id="rId2" Type="http://schemas.openxmlformats.org/officeDocument/2006/relationships/slideLayout" Target="../slideLayouts/slideLayout3.xml"/><Relationship Id="rId3" Type="http://schemas.openxmlformats.org/officeDocument/2006/relationships/notesSlide" Target="../notesSlides/notesSlide117.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omments" Target="../comments/comment22.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omments" Target="../comments/comment27.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omments" Target="../comments/comment29.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hyperlink" Target="https://app.luminpdf.com/viewer/SmdL4b57mB8w2S3m9/share?sk=584eb6a9-f1fb-40e1-8a12-50113994548e" TargetMode="External"/><Relationship Id="rId2" Type="http://schemas.openxmlformats.org/officeDocument/2006/relationships/slideLayout" Target="../slideLayouts/slideLayout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hyperlink" Target="http://www.ccaom.org/downloads/7thEditionManualEnglishPDFVersion.pdf" TargetMode="External"/><Relationship Id="rId2" Type="http://schemas.openxmlformats.org/officeDocument/2006/relationships/slideLayout" Target="../slideLayouts/slideLayout3.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hyperlink" Target="https://www.rand.org/health/surveys_tools/mos/36-item-short-form/survey-instrument.html#" TargetMode="External"/><Relationship Id="rId2" Type="http://schemas.openxmlformats.org/officeDocument/2006/relationships/slideLayout" Target="../slideLayouts/slideLayout3.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hyperlink" Target="http://yoursleep.aasmnet.org/pdf/Epworth.pdf" TargetMode="External"/><Relationship Id="rId2" Type="http://schemas.openxmlformats.org/officeDocument/2006/relationships/hyperlink" Target="https://www.pdffiller.com/jsfiller-desk11/?projectId=283094554&amp;expId=4737&amp;expBranch=1#078d8d9070b84af1ae74ff63ae54b32b" TargetMode="External"/><Relationship Id="rId3" Type="http://schemas.openxmlformats.org/officeDocument/2006/relationships/slideLayout" Target="../slideLayouts/slideLayout3.xml"/><Relationship Id="rId4"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Relationship Id="rId3"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omments" Target="../comments/comment69.xml"/><Relationship Id="rId3"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Relationship Id="rId3"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hyperlink" Target="http://www.ccaom.org/downloads/7thEditionManualEnglishPDFVersion.pdf" TargetMode="External"/><Relationship Id="rId2" Type="http://schemas.openxmlformats.org/officeDocument/2006/relationships/slideLayout" Target="../slideLayouts/slideLayout3.xml"/><Relationship Id="rId3"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hyperlink" Target="http://www.ccaom.org/downloads/7thEditionManualEnglishPDFVersion.pdf" TargetMode="External"/><Relationship Id="rId2" Type="http://schemas.openxmlformats.org/officeDocument/2006/relationships/slideLayout" Target="../slideLayouts/slideLayout3.xml"/><Relationship Id="rId3"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hyperlink" Target="http://www.ccaom.org/downloads/7thEditionManualEnglishPDFVersion.pdf" TargetMode="External"/><Relationship Id="rId2" Type="http://schemas.openxmlformats.org/officeDocument/2006/relationships/slideLayout" Target="../slideLayouts/slideLayout3.xml"/><Relationship Id="rId3"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br/>
            <a:r>
              <a:rPr b="1" i="1" lang="en-US" sz="1200" spc="-1" strike="noStrike">
                <a:solidFill>
                  <a:srgbClr val="424242"/>
                </a:solidFill>
                <a:latin typeface="Maven Pro"/>
                <a:ea typeface="Maven Pro"/>
              </a:rPr>
              <a:t>Anthony Von der Muhll, L.Ac, DNBAO, FAIPM    ☯          </a:t>
            </a:r>
            <a:r>
              <a:rPr b="1" lang="en-US" sz="1200" spc="-1" strike="noStrike">
                <a:solidFill>
                  <a:srgbClr val="424242"/>
                </a:solidFill>
                <a:latin typeface="Maven Pro"/>
                <a:ea typeface="Maven Pro"/>
              </a:rPr>
              <a:t>www.aomprofessional.com</a:t>
            </a:r>
            <a:br/>
            <a:r>
              <a:rPr b="1" lang="en-US" sz="1200" spc="-1" strike="noStrike">
                <a:solidFill>
                  <a:srgbClr val="424242"/>
                </a:solidFill>
                <a:latin typeface="Maven Pro"/>
                <a:ea typeface="Maven Pro"/>
              </a:rPr>
              <a:t> </a:t>
            </a:r>
            <a:endParaRPr b="0" lang="en-US" sz="1200" spc="-1" strike="noStrike">
              <a:solidFill>
                <a:srgbClr val="000000"/>
              </a:solidFill>
              <a:latin typeface="Arial"/>
            </a:endParaRPr>
          </a:p>
        </p:txBody>
      </p:sp>
      <p:sp>
        <p:nvSpPr>
          <p:cNvPr id="49"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3000" spc="-1" strike="noStrike" u="sng">
                <a:solidFill>
                  <a:srgbClr val="000000"/>
                </a:solidFill>
                <a:uFillTx/>
                <a:latin typeface="Times New Roman"/>
                <a:ea typeface="Times New Roman"/>
              </a:rPr>
              <a:t>Documentation  &amp; Reporting  (D&amp;R)</a:t>
            </a:r>
            <a:endParaRPr b="0" lang="en-US" sz="3000" spc="-1" strike="noStrike">
              <a:solidFill>
                <a:srgbClr val="000000"/>
              </a:solidFill>
              <a:latin typeface="Arial"/>
            </a:endParaRPr>
          </a:p>
          <a:p>
            <a:pPr algn="ctr">
              <a:lnSpc>
                <a:spcPct val="115000"/>
              </a:lnSpc>
            </a:pPr>
            <a:endParaRPr b="0" lang="en-US" sz="30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u="sng">
                <a:solidFill>
                  <a:srgbClr val="000000"/>
                </a:solidFill>
                <a:uFillTx/>
                <a:latin typeface="Times New Roman"/>
                <a:ea typeface="Times New Roman"/>
              </a:rPr>
              <a:t>Documentation:</a:t>
            </a:r>
            <a:r>
              <a:rPr b="0" lang="en-US" sz="2400" spc="-1" strike="noStrike">
                <a:solidFill>
                  <a:srgbClr val="000000"/>
                </a:solidFill>
                <a:latin typeface="Times New Roman"/>
                <a:ea typeface="Times New Roman"/>
              </a:rPr>
              <a:t> recording and retaining information </a:t>
            </a: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u="sng">
                <a:solidFill>
                  <a:srgbClr val="000000"/>
                </a:solidFill>
                <a:uFillTx/>
                <a:latin typeface="Times New Roman"/>
                <a:ea typeface="Times New Roman"/>
              </a:rPr>
              <a:t>Report-writing</a:t>
            </a:r>
            <a:r>
              <a:rPr b="0" lang="en-US" sz="2400" spc="-1" strike="noStrike">
                <a:solidFill>
                  <a:srgbClr val="000000"/>
                </a:solidFill>
                <a:latin typeface="Times New Roman"/>
                <a:ea typeface="Times New Roman"/>
              </a:rPr>
              <a:t>: presenting and communicating information</a:t>
            </a: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1-step process: best to document </a:t>
            </a:r>
            <a:r>
              <a:rPr b="0" i="1" lang="en-US" sz="2400" spc="-1" strike="noStrike">
                <a:solidFill>
                  <a:srgbClr val="000000"/>
                </a:solidFill>
                <a:latin typeface="Times New Roman"/>
                <a:ea typeface="Times New Roman"/>
              </a:rPr>
              <a:t>as if </a:t>
            </a:r>
            <a:r>
              <a:rPr b="0" lang="en-US" sz="2400" spc="-1" strike="noStrike">
                <a:solidFill>
                  <a:srgbClr val="000000"/>
                </a:solidFill>
                <a:latin typeface="Times New Roman"/>
                <a:ea typeface="Times New Roman"/>
              </a:rPr>
              <a:t>you were reporting to your </a:t>
            </a:r>
            <a:r>
              <a:rPr b="0" i="1" lang="en-US" sz="2400" spc="-1" strike="noStrike">
                <a:solidFill>
                  <a:srgbClr val="000000"/>
                </a:solidFill>
                <a:latin typeface="Times New Roman"/>
                <a:ea typeface="Times New Roman"/>
              </a:rPr>
              <a:t>entire</a:t>
            </a:r>
            <a:r>
              <a:rPr b="0" lang="en-US" sz="2400" spc="-1" strike="noStrike">
                <a:solidFill>
                  <a:srgbClr val="000000"/>
                </a:solidFill>
                <a:latin typeface="Times New Roman"/>
                <a:ea typeface="Times New Roman"/>
              </a:rPr>
              <a:t> audience </a:t>
            </a:r>
            <a:r>
              <a:rPr b="0" i="1" lang="en-US" sz="2400" spc="-1" strike="noStrike">
                <a:solidFill>
                  <a:srgbClr val="000000"/>
                </a:solidFill>
                <a:latin typeface="Times New Roman"/>
                <a:ea typeface="Times New Roman"/>
              </a:rPr>
              <a:t>at every visit regardless of whether you’re billing insurance.</a:t>
            </a:r>
            <a:endParaRPr b="0" lang="en-US" sz="2400" spc="-1" strike="noStrike">
              <a:solidFill>
                <a:srgbClr val="000000"/>
              </a:solidFill>
              <a:latin typeface="Arial"/>
            </a:endParaRPr>
          </a:p>
          <a:p>
            <a:pPr lvl="1" marL="914400" indent="-380520">
              <a:lnSpc>
                <a:spcPct val="115000"/>
              </a:lnSpc>
              <a:buClr>
                <a:srgbClr val="000000"/>
              </a:buClr>
              <a:buFont typeface="Times New Roman"/>
              <a:buChar char="○"/>
            </a:pPr>
            <a:r>
              <a:rPr b="0" i="1" lang="en-US" sz="2200" spc="-1" strike="noStrike" u="sng">
                <a:solidFill>
                  <a:srgbClr val="27278b"/>
                </a:solidFill>
                <a:uFillTx/>
                <a:latin typeface="Times New Roman"/>
                <a:ea typeface="Times New Roman"/>
                <a:hlinkClick r:id="rId1"/>
              </a:rPr>
              <a:t>Report-writing for Managed Care</a:t>
            </a:r>
            <a:r>
              <a:rPr b="0" i="1" lang="en-US" sz="2200" spc="-1" strike="noStrike">
                <a:solidFill>
                  <a:srgbClr val="000000"/>
                </a:solidFill>
                <a:latin typeface="Times New Roman"/>
                <a:ea typeface="Times New Roman"/>
              </a:rPr>
              <a:t> is a more complex topic, addressed in detail in the 2nd class of this series</a:t>
            </a:r>
            <a:endParaRPr b="0" lang="en-US" sz="2200" spc="-1" strike="noStrike">
              <a:solidFill>
                <a:srgbClr val="000000"/>
              </a:solidFill>
              <a:latin typeface="Arial"/>
            </a:endParaRPr>
          </a:p>
        </p:txBody>
      </p:sp>
      <p:sp>
        <p:nvSpPr>
          <p:cNvPr id="5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64077D16-5A43-4C41-B2D1-3CD745354ED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81"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Tracking health status, responses to treatment etc. helps us to:</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Analyze and learn from our patient’s conditions and treatment responses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Identify need for change of treatment plan, referral out, etc.</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Identify external factors that affect patient’s symptoms, etc.</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Treatment was the same, so it must be something else….”</a:t>
            </a: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Compare objective findings with patient’s subjective reporting</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Can help us identify complicating, perpetuating and distorting psycho-social factors that may need to be addressed</a:t>
            </a: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Provide accuracy and confidence in prognosis</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Enhances patient confidence and outcomes</a:t>
            </a:r>
            <a:endParaRPr b="0" lang="en-US" sz="1800" spc="-1" strike="noStrike">
              <a:solidFill>
                <a:srgbClr val="000000"/>
              </a:solidFill>
              <a:latin typeface="Arial"/>
            </a:endParaRPr>
          </a:p>
        </p:txBody>
      </p:sp>
      <p:sp>
        <p:nvSpPr>
          <p:cNvPr id="8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32EC2D7-23E6-4D84-B650-E3E85BF06596}"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82"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Plan: Heat and Cold Therapies</a:t>
            </a:r>
            <a:endParaRPr b="0" lang="en-US" sz="2400" spc="-1" strike="noStrike">
              <a:solidFill>
                <a:srgbClr val="000000"/>
              </a:solidFill>
              <a:latin typeface="Arial"/>
            </a:endParaRPr>
          </a:p>
          <a:p>
            <a:pPr marL="457200" algn="ctr">
              <a:lnSpc>
                <a:spcPct val="115000"/>
              </a:lnSpc>
            </a:pPr>
            <a:r>
              <a:rPr b="0" i="1" lang="en-US" sz="2000" spc="-1" strike="noStrike">
                <a:solidFill>
                  <a:srgbClr val="000000"/>
                </a:solidFill>
                <a:latin typeface="Times New Roman"/>
                <a:ea typeface="Times New Roman"/>
              </a:rPr>
              <a:t>Burns are the most common source of lawsuits!</a:t>
            </a:r>
            <a:endParaRPr b="0" lang="en-US" sz="2000" spc="-1" strike="noStrike">
              <a:solidFill>
                <a:srgbClr val="000000"/>
              </a:solidFill>
              <a:latin typeface="Arial"/>
            </a:endParaRPr>
          </a:p>
          <a:p>
            <a:pPr marL="457200" algn="ctr">
              <a:lnSpc>
                <a:spcPct val="115000"/>
              </a:lnSpc>
            </a:pP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Informed consent regarding risk of burns!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Protective measures taken to prevent burns (moxa shields, distance of heat lamp, towels placed between hot/cold pack and skin, etc.)</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Advice to patient to alert staff to any overheating/freezing or perceived burn</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Your observations of the condition of the skin after treatment</a:t>
            </a:r>
            <a:endParaRPr b="0" lang="en-US" sz="2000" spc="-1" strike="noStrike">
              <a:solidFill>
                <a:srgbClr val="000000"/>
              </a:solidFill>
              <a:latin typeface="Arial"/>
            </a:endParaRPr>
          </a:p>
          <a:p>
            <a:pPr>
              <a:lnSpc>
                <a:spcPct val="115000"/>
              </a:lnSpc>
            </a:pPr>
            <a:endParaRPr b="0" lang="en-US" sz="2000" spc="-1" strike="noStrike">
              <a:solidFill>
                <a:srgbClr val="000000"/>
              </a:solidFill>
              <a:latin typeface="Arial"/>
            </a:endParaRPr>
          </a:p>
        </p:txBody>
      </p:sp>
      <p:sp>
        <p:nvSpPr>
          <p:cNvPr id="38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3572CB4-52DD-497B-8061-ACCEF229777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85"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Patient Education, Counseling, Advice. Referrals</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cc0000"/>
                </a:solidFill>
                <a:latin typeface="Times New Roman"/>
                <a:ea typeface="Times New Roman"/>
              </a:rPr>
              <a:t>Document provision of referrals: to whom? How many? What time-frame, level of urgency? How provided: business cards, faxed, emailed, phone, etc.</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Document verbal/in-person patient education, advice, questions addressed</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Document any materials provided: handouts, books, CDs/DVDs, links to audio/video or web-based resources, etc.</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Include whether patient expressed a good understanding of and intent to follow guidance with regard to all of the above, in a timely fashion.</a:t>
            </a:r>
            <a:endParaRPr b="0" lang="en-US" sz="2000" spc="-1" strike="noStrike">
              <a:solidFill>
                <a:srgbClr val="000000"/>
              </a:solidFill>
              <a:latin typeface="Arial"/>
            </a:endParaRPr>
          </a:p>
          <a:p>
            <a:pPr>
              <a:lnSpc>
                <a:spcPct val="115000"/>
              </a:lnSpc>
            </a:pPr>
            <a:endParaRPr b="0" lang="en-US" sz="2000" spc="-1" strike="noStrike">
              <a:solidFill>
                <a:srgbClr val="000000"/>
              </a:solidFill>
              <a:latin typeface="Arial"/>
            </a:endParaRPr>
          </a:p>
        </p:txBody>
      </p:sp>
      <p:sp>
        <p:nvSpPr>
          <p:cNvPr id="38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632BC57-C86A-4061-9C07-2AC00A05079B}"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88"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Document for All Procedures</a:t>
            </a:r>
            <a:endParaRPr b="0" lang="en-US" sz="2400" spc="-1" strike="noStrike">
              <a:solidFill>
                <a:srgbClr val="000000"/>
              </a:solidFill>
              <a:latin typeface="Arial"/>
            </a:endParaRPr>
          </a:p>
          <a:p>
            <a:pPr>
              <a:lnSpc>
                <a:spcPct val="115000"/>
              </a:lnSpc>
            </a:pPr>
            <a:r>
              <a:rPr b="0" lang="en-US" sz="1400" spc="-1" strike="noStrike">
                <a:solidFill>
                  <a:srgbClr val="000000"/>
                </a:solidFill>
                <a:latin typeface="Times New Roman"/>
                <a:ea typeface="Times New Roman"/>
              </a:rPr>
              <a:t>.</a:t>
            </a:r>
            <a:endParaRPr b="0" lang="en-US" sz="14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Use of gloves (preferably non-latex) whenever examining or treating a patient--particularly important when examining, palpating, massaging or inserting needles in the groin, pelvic floor, or breast areas, e.g. CV 1.</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Document if you stay with patient in the room throughout the entire visit.</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If patient is left alone in a room, document the provision of a call bell or other method of calling for help.</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Note changes in symptoms, status observed during or at the conclusion of procedure</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Note time spent performing procedures for time-segmented CPT codes (acupuncture, manual and exercise therapy, evaluation/management, etc.)</a:t>
            </a:r>
            <a:endParaRPr b="0" lang="en-US" sz="1800" spc="-1" strike="noStrike">
              <a:solidFill>
                <a:srgbClr val="000000"/>
              </a:solidFill>
              <a:latin typeface="Arial"/>
            </a:endParaRPr>
          </a:p>
        </p:txBody>
      </p:sp>
      <p:sp>
        <p:nvSpPr>
          <p:cNvPr id="38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83B14E8-AE94-408B-AF14-1E3507C65992}"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91"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Documentation for Use of Time-Segmented Codes</a:t>
            </a:r>
            <a:endParaRPr b="0" lang="en-US" sz="2400" spc="-1" strike="noStrike">
              <a:solidFill>
                <a:srgbClr val="000000"/>
              </a:solidFill>
              <a:latin typeface="Arial"/>
            </a:endParaRPr>
          </a:p>
          <a:p>
            <a:pPr>
              <a:lnSpc>
                <a:spcPct val="115000"/>
              </a:lnSpc>
            </a:pPr>
            <a:r>
              <a:rPr b="0" lang="en-US" sz="1400" spc="-1" strike="noStrike">
                <a:solidFill>
                  <a:srgbClr val="000000"/>
                </a:solidFill>
                <a:latin typeface="Times New Roman"/>
                <a:ea typeface="Times New Roman"/>
              </a:rPr>
              <a:t>.</a:t>
            </a:r>
            <a:endParaRPr b="0" lang="en-US" sz="1400" spc="-1" strike="noStrike">
              <a:solidFill>
                <a:srgbClr val="000000"/>
              </a:solidFill>
              <a:latin typeface="Arial"/>
            </a:endParaRPr>
          </a:p>
          <a:p>
            <a:pPr>
              <a:lnSpc>
                <a:spcPct val="115000"/>
              </a:lnSpc>
            </a:pPr>
            <a:r>
              <a:rPr b="0" lang="en-US" sz="2200" spc="-1" strike="noStrike">
                <a:solidFill>
                  <a:srgbClr val="cc0000"/>
                </a:solidFill>
                <a:latin typeface="Times New Roman"/>
                <a:ea typeface="Times New Roman"/>
              </a:rPr>
              <a:t>RED FLAGs</a:t>
            </a:r>
            <a:r>
              <a:rPr b="0" lang="en-US" sz="2200" spc="-1" strike="noStrike">
                <a:solidFill>
                  <a:srgbClr val="000000"/>
                </a:solidFill>
                <a:latin typeface="Times New Roman"/>
                <a:ea typeface="Times New Roman"/>
              </a:rPr>
              <a:t> to insurers that can trigger investigation of potential insurance fraud:</a:t>
            </a:r>
            <a:endParaRPr b="0" lang="en-US" sz="22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Routine use of 3+ time-segmented codes of the same procedure at every visit (e.g. 97813 + 97814 x 3)</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Routine stacking of multiple time-segmented codes at every visit (e.g. 97813 + 97814 + 97140 + 97110 + 97112 + 99212) such that the time required exceeds 1 hour.</a:t>
            </a:r>
            <a:endParaRPr b="0" lang="en-US" sz="2000" spc="-1" strike="noStrike">
              <a:solidFill>
                <a:srgbClr val="000000"/>
              </a:solidFill>
              <a:latin typeface="Arial"/>
            </a:endParaRPr>
          </a:p>
        </p:txBody>
      </p:sp>
      <p:sp>
        <p:nvSpPr>
          <p:cNvPr id="39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C376E59-3871-4770-BFB5-F34E635045AB}"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94"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Documentation for Use of Time-Segmented Codes</a:t>
            </a:r>
            <a:endParaRPr b="0" lang="en-US" sz="2400" spc="-1" strike="noStrike">
              <a:solidFill>
                <a:srgbClr val="000000"/>
              </a:solidFill>
              <a:latin typeface="Arial"/>
            </a:endParaRPr>
          </a:p>
          <a:p>
            <a:pPr>
              <a:lnSpc>
                <a:spcPct val="115000"/>
              </a:lnSpc>
            </a:pPr>
            <a:r>
              <a:rPr b="0" lang="en-US" sz="1400" spc="-1" strike="noStrike">
                <a:solidFill>
                  <a:srgbClr val="000000"/>
                </a:solidFill>
                <a:latin typeface="Times New Roman"/>
                <a:ea typeface="Times New Roman"/>
              </a:rPr>
              <a:t>.</a:t>
            </a:r>
            <a:endParaRPr b="0" lang="en-US" sz="1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Additional 15 (8+) minutes of acupuncture (97811, 97813) requires performance of, and a rationale for:</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Insertion of each additional “set” of needles (???)</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Change of position” (???) (Limb? Axial body?)</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Document the rationale/necessity for the additional 15 minutes…</a:t>
            </a:r>
            <a:endParaRPr b="0" lang="en-US" sz="1800" spc="-1" strike="noStrike">
              <a:solidFill>
                <a:srgbClr val="000000"/>
              </a:solidFill>
              <a:latin typeface="Arial"/>
            </a:endParaRPr>
          </a:p>
          <a:p>
            <a:pPr lvl="2"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Treatment of additional diagnosis?</a:t>
            </a:r>
            <a:endParaRPr b="0" lang="en-US" sz="1600" spc="-1" strike="noStrike">
              <a:solidFill>
                <a:srgbClr val="000000"/>
              </a:solidFill>
              <a:latin typeface="Arial"/>
            </a:endParaRPr>
          </a:p>
          <a:p>
            <a:pPr lvl="2"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Different techniques to treat different aspects of same condition?</a:t>
            </a:r>
            <a:endParaRPr b="0" lang="en-US" sz="1600" spc="-1" strike="noStrike">
              <a:solidFill>
                <a:srgbClr val="000000"/>
              </a:solidFill>
              <a:latin typeface="Arial"/>
            </a:endParaRPr>
          </a:p>
          <a:p>
            <a:pPr lvl="3" marL="1828800" indent="-317160">
              <a:lnSpc>
                <a:spcPct val="115000"/>
              </a:lnSpc>
              <a:buClr>
                <a:srgbClr val="000000"/>
              </a:buClr>
              <a:buFont typeface="Times New Roman"/>
              <a:buChar char="●"/>
            </a:pPr>
            <a:r>
              <a:rPr b="0" lang="en-US" sz="1400" spc="-1" strike="noStrike">
                <a:solidFill>
                  <a:srgbClr val="000000"/>
                </a:solidFill>
                <a:latin typeface="Times New Roman"/>
                <a:ea typeface="Times New Roman"/>
              </a:rPr>
              <a:t>E.G. lancet to reduce blood stagnation, followed by trigger needling to reduce myofascial trigger points, followed by electro-acupuncture for pain control</a:t>
            </a:r>
            <a:endParaRPr b="0" lang="en-US" sz="1400" spc="-1" strike="noStrike">
              <a:solidFill>
                <a:srgbClr val="000000"/>
              </a:solidFill>
              <a:latin typeface="Arial"/>
            </a:endParaRPr>
          </a:p>
        </p:txBody>
      </p:sp>
      <p:sp>
        <p:nvSpPr>
          <p:cNvPr id="39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8993EE7-4996-4322-82D1-9B63D3828BA3}"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97"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Documentation for Use of Time-Segmented Codes (cont.)</a:t>
            </a:r>
            <a:endParaRPr b="0" lang="en-US" sz="2400" spc="-1" strike="noStrike">
              <a:solidFill>
                <a:srgbClr val="000000"/>
              </a:solidFill>
              <a:latin typeface="Arial"/>
            </a:endParaRPr>
          </a:p>
          <a:p>
            <a:pPr>
              <a:lnSpc>
                <a:spcPct val="115000"/>
              </a:lnSpc>
            </a:pPr>
            <a:r>
              <a:rPr b="0" lang="en-US" sz="1400" spc="-1" strike="noStrike">
                <a:solidFill>
                  <a:srgbClr val="000000"/>
                </a:solidFill>
                <a:latin typeface="Times New Roman"/>
                <a:ea typeface="Times New Roman"/>
              </a:rPr>
              <a:t>.</a:t>
            </a:r>
            <a:endParaRPr b="0" lang="en-US" sz="1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Same principles apply for additional 15 (8+) minutes of manual therapy (97140), therapeutic exercise (97110), etc.: document your rationale.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Does the time required for performance of the treatment:</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Match your appointment calendar (</a:t>
            </a:r>
            <a:r>
              <a:rPr b="0" i="1" lang="en-US" sz="1800" spc="-1" strike="noStrike">
                <a:solidFill>
                  <a:srgbClr val="000000"/>
                </a:solidFill>
                <a:latin typeface="Times New Roman"/>
                <a:ea typeface="Times New Roman"/>
              </a:rPr>
              <a:t>i.e., how could you fit 90 minutes of treatment into a 60-minute patient visit?).</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Match industry standards </a:t>
            </a:r>
            <a:r>
              <a:rPr b="0" i="1" lang="en-US" sz="1800" spc="-1" strike="noStrike">
                <a:solidFill>
                  <a:srgbClr val="000000"/>
                </a:solidFill>
                <a:latin typeface="Times New Roman"/>
                <a:ea typeface="Times New Roman"/>
              </a:rPr>
              <a:t>(i.e., why do you need 5 x 15-minute segments of acupuncture to treat allergies, when your competitors in the same insurance network only need 1-2?)</a:t>
            </a:r>
            <a:endParaRPr b="0" lang="en-US" sz="1800" spc="-1" strike="noStrike">
              <a:solidFill>
                <a:srgbClr val="000000"/>
              </a:solidFill>
              <a:latin typeface="Arial"/>
            </a:endParaRPr>
          </a:p>
        </p:txBody>
      </p:sp>
      <p:sp>
        <p:nvSpPr>
          <p:cNvPr id="39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9D44A32-0C17-40B8-8468-E347BDF94886}"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00"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Herb/Supplement/Product Prescription</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Inquiry into current allergies, supplements and medications</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Informed consent regarding risks and side-effects</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Education and recommendations to avoid/manage potential allergic, adverse, and herb-drug interactions</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Dosages, frequency, administration, course of treatment</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Name and vendor/source of prescription/product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Therapeutic rationale and goals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Options for purchase (should include multiple outside vendors)</a:t>
            </a:r>
            <a:endParaRPr b="0" lang="en-US" sz="2000" spc="-1" strike="noStrike">
              <a:solidFill>
                <a:srgbClr val="000000"/>
              </a:solidFill>
              <a:latin typeface="Arial"/>
            </a:endParaRPr>
          </a:p>
        </p:txBody>
      </p:sp>
      <p:sp>
        <p:nvSpPr>
          <p:cNvPr id="40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5AF68E3-D7EA-410C-B6EB-C375E2540DC4}"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03"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Avoiding Appearance of Self-Dealing/Unnecessary Rx</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Example: “Jane/Joe Doe, L.Ac. does not independently sell nutritional supplements or other products. Our provision of nutritional supplements and other products is a courtesy to patients receiving our care. You are free to acquire nutritional supplements and other products that we prescribe or recommend from any source of your choosing, and are not required to use nutritional supplements and products provided by this office. Please let us know if you would like referral to another vendor for our recommended supplements.”</a:t>
            </a:r>
            <a:endParaRPr b="0" lang="en-US" sz="1800" spc="-1" strike="noStrike">
              <a:solidFill>
                <a:srgbClr val="000000"/>
              </a:solidFill>
              <a:latin typeface="Arial"/>
            </a:endParaRPr>
          </a:p>
        </p:txBody>
      </p:sp>
      <p:sp>
        <p:nvSpPr>
          <p:cNvPr id="40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197DCC6-8BE6-47BA-8299-B3988B665B22}"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06" name="TextShape 2"/>
          <p:cNvSpPr txBox="1"/>
          <p:nvPr/>
        </p:nvSpPr>
        <p:spPr>
          <a:xfrm>
            <a:off x="333720" y="1081080"/>
            <a:ext cx="8476560" cy="383220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Other Management</a:t>
            </a:r>
            <a:endParaRPr b="0" lang="en-US" sz="2400" spc="-1" strike="noStrike">
              <a:solidFill>
                <a:srgbClr val="000000"/>
              </a:solidFill>
              <a:latin typeface="Arial"/>
            </a:endParaRPr>
          </a:p>
          <a:p>
            <a:pPr>
              <a:lnSpc>
                <a:spcPct val="115000"/>
              </a:lnSpc>
            </a:pPr>
            <a:r>
              <a:rPr b="0" lang="en-US" sz="1400" spc="-1" strike="noStrike">
                <a:solidFill>
                  <a:srgbClr val="000000"/>
                </a:solidFill>
                <a:latin typeface="Times New Roman"/>
                <a:ea typeface="Times New Roman"/>
              </a:rPr>
              <a:t>.</a:t>
            </a:r>
            <a:endParaRPr b="0" lang="en-US" sz="1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Note counseling, handouts, educational resources provided regarding diet/nutrition, lifestyle, health habits etc.</a:t>
            </a:r>
            <a:endParaRPr b="0" lang="en-US" sz="22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Avoid appearance/reality of individualized prescriptive psychotherapy</a:t>
            </a:r>
            <a:endParaRPr b="0" lang="en-US" sz="1800" spc="-1" strike="noStrike">
              <a:solidFill>
                <a:srgbClr val="000000"/>
              </a:solidFill>
              <a:latin typeface="Arial"/>
            </a:endParaRPr>
          </a:p>
          <a:p>
            <a:pPr marL="457200" indent="-367920">
              <a:lnSpc>
                <a:spcPct val="115000"/>
              </a:lnSpc>
              <a:buClr>
                <a:srgbClr val="cc0000"/>
              </a:buClr>
              <a:buFont typeface="Times New Roman"/>
              <a:buChar char="●"/>
            </a:pPr>
            <a:r>
              <a:rPr b="0" lang="en-US" sz="2200" spc="-1" strike="noStrike">
                <a:solidFill>
                  <a:srgbClr val="cc0000"/>
                </a:solidFill>
                <a:latin typeface="Times New Roman"/>
                <a:ea typeface="Times New Roman"/>
              </a:rPr>
              <a:t>Note orders for labs, imaging, and other special studies</a:t>
            </a:r>
            <a:endParaRPr b="0" lang="en-US" sz="2200" spc="-1" strike="noStrike">
              <a:solidFill>
                <a:srgbClr val="000000"/>
              </a:solidFill>
              <a:latin typeface="Arial"/>
            </a:endParaRPr>
          </a:p>
          <a:p>
            <a:pPr marL="457200" indent="-367920">
              <a:lnSpc>
                <a:spcPct val="115000"/>
              </a:lnSpc>
              <a:buClr>
                <a:srgbClr val="cc0000"/>
              </a:buClr>
              <a:buFont typeface="Times New Roman"/>
              <a:buChar char="●"/>
            </a:pPr>
            <a:r>
              <a:rPr b="0" lang="en-US" sz="2200" spc="-1" strike="noStrike">
                <a:solidFill>
                  <a:srgbClr val="cc0000"/>
                </a:solidFill>
                <a:latin typeface="Times New Roman"/>
                <a:ea typeface="Times New Roman"/>
              </a:rPr>
              <a:t>Note referrals out for further evaluation and treatment</a:t>
            </a:r>
            <a:endParaRPr b="0" lang="en-US" sz="22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Note whether and when patient agreed to follow up on referral</a:t>
            </a:r>
            <a:endParaRPr b="0" lang="en-US" sz="18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Were all of patient’s questions answered to their satisfaction?</a:t>
            </a:r>
            <a:endParaRPr b="0" lang="en-US" sz="2200" spc="-1" strike="noStrike">
              <a:solidFill>
                <a:srgbClr val="000000"/>
              </a:solidFill>
              <a:latin typeface="Arial"/>
            </a:endParaRPr>
          </a:p>
        </p:txBody>
      </p:sp>
      <p:sp>
        <p:nvSpPr>
          <p:cNvPr id="40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4CA24F81-72D6-4952-B94B-71D859870661}"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09"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Plan: Document Post-Tx Status, Measures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The patient’s general status: Well-appearing? Alert and oriented x 3? Distressed?</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Questions or complaints, or lack thereof</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Patient education regarding self-care, activity restrictions, predicted side-effects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Signs and symptoms that could signal adverse effect of treatment</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Post-treatment measures taken to assess/manage any perceived adverse effects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Patient agreement to contact your clinic for guidance in the event of any perceived adverse effects, or other questions or concerns.</a:t>
            </a:r>
            <a:endParaRPr b="0" lang="en-US" sz="1800" spc="-1" strike="noStrike">
              <a:solidFill>
                <a:srgbClr val="000000"/>
              </a:solidFill>
              <a:latin typeface="Arial"/>
            </a:endParaRPr>
          </a:p>
        </p:txBody>
      </p:sp>
      <p:sp>
        <p:nvSpPr>
          <p:cNvPr id="41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E7A2154-4054-42F5-BA5F-DF695BBBDEE1}"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84" name="TextShape 2"/>
          <p:cNvSpPr txBox="1"/>
          <p:nvPr/>
        </p:nvSpPr>
        <p:spPr>
          <a:xfrm>
            <a:off x="287280" y="906120"/>
            <a:ext cx="8476560" cy="4069440"/>
          </a:xfrm>
          <a:prstGeom prst="rect">
            <a:avLst/>
          </a:prstGeom>
          <a:solidFill>
            <a:srgbClr val="b6d7a8"/>
          </a:solidFill>
          <a:ln w="9360">
            <a:solidFill>
              <a:srgbClr val="b6d7a8"/>
            </a:solidFill>
            <a:round/>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Ethics, Laws, Standards of Care</a:t>
            </a:r>
            <a:endParaRPr b="0" lang="en-US" sz="2400" spc="-1" strike="noStrike">
              <a:solidFill>
                <a:srgbClr val="000000"/>
              </a:solidFill>
              <a:latin typeface="Arial"/>
            </a:endParaRPr>
          </a:p>
          <a:p>
            <a:pPr algn="ctr">
              <a:lnSpc>
                <a:spcPct val="100000"/>
              </a:lnSpc>
            </a:pPr>
            <a:r>
              <a:rPr b="0" lang="en-US" sz="2400" spc="-1" strike="noStrike" u="sng">
                <a:solidFill>
                  <a:srgbClr val="000000"/>
                </a:solidFill>
                <a:uFillTx/>
                <a:latin typeface="Times New Roman"/>
                <a:ea typeface="Times New Roman"/>
              </a:rPr>
              <a:t> </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p:txBody>
      </p:sp>
      <p:sp>
        <p:nvSpPr>
          <p:cNvPr id="8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9BB23C3-9103-47CD-8E0B-7AF36C234BD4}" type="slidenum">
              <a:rPr b="0" lang="en-US" sz="900" spc="-1" strike="noStrike">
                <a:solidFill>
                  <a:srgbClr val="424242"/>
                </a:solidFill>
                <a:latin typeface="Nunito"/>
                <a:ea typeface="Nunito"/>
              </a:rPr>
              <a:t>1</a:t>
            </a:fld>
            <a:endParaRPr b="0" lang="en-US" sz="900" spc="-1" strike="noStrike">
              <a:latin typeface="Times New Roman"/>
            </a:endParaRPr>
          </a:p>
        </p:txBody>
      </p:sp>
      <p:sp>
        <p:nvSpPr>
          <p:cNvPr id="86" name="CustomShape 4"/>
          <p:cNvSpPr/>
          <p:nvPr/>
        </p:nvSpPr>
        <p:spPr>
          <a:xfrm>
            <a:off x="1076040" y="1741680"/>
            <a:ext cx="2958480" cy="2546280"/>
          </a:xfrm>
          <a:prstGeom prst="ellipse">
            <a:avLst/>
          </a:prstGeom>
          <a:solidFill>
            <a:srgbClr val="ea9999"/>
          </a:solidFill>
          <a:ln w="9360">
            <a:solidFill>
              <a:schemeClr val="dk2"/>
            </a:solidFill>
            <a:round/>
          </a:ln>
        </p:spPr>
        <p:style>
          <a:lnRef idx="0"/>
          <a:fillRef idx="0"/>
          <a:effectRef idx="0"/>
          <a:fontRef idx="minor"/>
        </p:style>
        <p:txBody>
          <a:bodyPr tIns="91440" bIns="91440" anchor="ctr">
            <a:noAutofit/>
          </a:bodyPr>
          <a:p>
            <a:pPr>
              <a:lnSpc>
                <a:spcPct val="100000"/>
              </a:lnSpc>
            </a:pPr>
            <a:r>
              <a:rPr b="1" lang="en-US" sz="1600" spc="-1" strike="noStrike" u="sng">
                <a:solidFill>
                  <a:srgbClr val="000000"/>
                </a:solidFill>
                <a:uFillTx/>
                <a:latin typeface="Arial"/>
                <a:ea typeface="Arial"/>
              </a:rPr>
              <a:t>Laws</a:t>
            </a:r>
            <a:r>
              <a:rPr b="1" lang="en-US" sz="1600" spc="-1" strike="noStrike">
                <a:solidFill>
                  <a:srgbClr val="000000"/>
                </a:solidFill>
                <a:latin typeface="Arial"/>
                <a:ea typeface="Arial"/>
              </a:rPr>
              <a:t>:</a:t>
            </a:r>
            <a:r>
              <a:rPr b="0" lang="en-US" sz="1600" spc="-1" strike="noStrike">
                <a:solidFill>
                  <a:srgbClr val="000000"/>
                </a:solidFill>
                <a:latin typeface="Arial"/>
                <a:ea typeface="Arial"/>
              </a:rPr>
              <a:t> voted on by legislatures</a:t>
            </a:r>
            <a:endParaRPr b="0" lang="en-US" sz="1600" spc="-1" strike="noStrike">
              <a:latin typeface="Arial"/>
            </a:endParaRPr>
          </a:p>
          <a:p>
            <a:pPr>
              <a:lnSpc>
                <a:spcPct val="100000"/>
              </a:lnSpc>
            </a:pPr>
            <a:r>
              <a:rPr b="0" lang="en-US" sz="1200" spc="-1" strike="noStrike" u="sng">
                <a:solidFill>
                  <a:srgbClr val="000000"/>
                </a:solidFill>
                <a:uFillTx/>
                <a:latin typeface="Arial"/>
                <a:ea typeface="Arial"/>
              </a:rPr>
              <a:t>Regulations</a:t>
            </a:r>
            <a:r>
              <a:rPr b="0" lang="en-US" sz="1200" spc="-1" strike="noStrike">
                <a:solidFill>
                  <a:srgbClr val="000000"/>
                </a:solidFill>
                <a:latin typeface="Arial"/>
                <a:ea typeface="Arial"/>
              </a:rPr>
              <a:t>: adopted by public agencies to implement laws</a:t>
            </a:r>
            <a:endParaRPr b="0" lang="en-US" sz="1200" spc="-1" strike="noStrike">
              <a:latin typeface="Arial"/>
            </a:endParaRPr>
          </a:p>
          <a:p>
            <a:pPr>
              <a:lnSpc>
                <a:spcPct val="100000"/>
              </a:lnSpc>
            </a:pPr>
            <a:r>
              <a:rPr b="0" i="1" lang="en-US" sz="1200" spc="-1" strike="noStrike">
                <a:solidFill>
                  <a:srgbClr val="000000"/>
                </a:solidFill>
                <a:latin typeface="Arial"/>
                <a:ea typeface="Arial"/>
              </a:rPr>
              <a:t>(Specific to jurisdictions; changeable by politics)</a:t>
            </a:r>
            <a:endParaRPr b="0" lang="en-US" sz="1200" spc="-1" strike="noStrike">
              <a:latin typeface="Arial"/>
            </a:endParaRPr>
          </a:p>
        </p:txBody>
      </p:sp>
      <p:sp>
        <p:nvSpPr>
          <p:cNvPr id="87" name="CustomShape 5"/>
          <p:cNvSpPr/>
          <p:nvPr/>
        </p:nvSpPr>
        <p:spPr>
          <a:xfrm>
            <a:off x="3422160" y="2318040"/>
            <a:ext cx="5721480" cy="2812320"/>
          </a:xfrm>
          <a:prstGeom prst="ellipse">
            <a:avLst/>
          </a:prstGeom>
          <a:solidFill>
            <a:schemeClr val="lt2"/>
          </a:solidFill>
          <a:ln w="9360">
            <a:solidFill>
              <a:schemeClr val="dk2"/>
            </a:solidFill>
            <a:round/>
          </a:ln>
        </p:spPr>
        <p:style>
          <a:lnRef idx="0"/>
          <a:fillRef idx="0"/>
          <a:effectRef idx="0"/>
          <a:fontRef idx="minor"/>
        </p:style>
        <p:txBody>
          <a:bodyPr tIns="91440" bIns="91440" anchor="ctr">
            <a:noAutofit/>
          </a:bodyPr>
          <a:p>
            <a:pPr>
              <a:lnSpc>
                <a:spcPct val="100000"/>
              </a:lnSpc>
            </a:pPr>
            <a:r>
              <a:rPr b="1" lang="en-US" sz="1400" spc="-1" strike="noStrike" u="sng">
                <a:solidFill>
                  <a:srgbClr val="000000"/>
                </a:solidFill>
                <a:uFillTx/>
                <a:latin typeface="Arial"/>
                <a:ea typeface="Arial"/>
              </a:rPr>
              <a:t>Standards of care</a:t>
            </a:r>
            <a:r>
              <a:rPr b="1" lang="en-US" sz="1400" spc="-1" strike="noStrike">
                <a:solidFill>
                  <a:srgbClr val="000000"/>
                </a:solidFill>
                <a:latin typeface="Arial"/>
                <a:ea typeface="Arial"/>
              </a:rPr>
              <a:t>: </a:t>
            </a:r>
            <a:r>
              <a:rPr b="0" lang="en-US" sz="1200" spc="-1" strike="noStrike">
                <a:solidFill>
                  <a:srgbClr val="000000"/>
                </a:solidFill>
                <a:latin typeface="Arial"/>
                <a:ea typeface="Arial"/>
              </a:rPr>
              <a:t>“What a reasonable professional would do” (profession- and locale-specific, but </a:t>
            </a:r>
            <a:r>
              <a:rPr b="1" i="1" lang="en-US" sz="1200" spc="-1" strike="noStrike">
                <a:solidFill>
                  <a:srgbClr val="000000"/>
                </a:solidFill>
                <a:latin typeface="Arial"/>
                <a:ea typeface="Arial"/>
              </a:rPr>
              <a:t>not majority rule</a:t>
            </a:r>
            <a:r>
              <a:rPr b="1" lang="en-US" sz="1200" spc="-1" strike="noStrike">
                <a:solidFill>
                  <a:srgbClr val="000000"/>
                </a:solidFill>
                <a:latin typeface="Arial"/>
                <a:ea typeface="Arial"/>
              </a:rPr>
              <a:t>). </a:t>
            </a:r>
            <a:r>
              <a:rPr b="0" lang="en-US" sz="1200" spc="-1" strike="noStrike">
                <a:solidFill>
                  <a:srgbClr val="000000"/>
                </a:solidFill>
                <a:latin typeface="Arial"/>
                <a:ea typeface="Arial"/>
              </a:rPr>
              <a:t>An aggregate of:</a:t>
            </a:r>
            <a:endParaRPr b="0" lang="en-US" sz="1200" spc="-1" strike="noStrike">
              <a:latin typeface="Arial"/>
            </a:endParaRPr>
          </a:p>
          <a:p>
            <a:pPr marL="457200" indent="-304560">
              <a:lnSpc>
                <a:spcPct val="100000"/>
              </a:lnSpc>
              <a:buClr>
                <a:srgbClr val="000000"/>
              </a:buClr>
              <a:buFont typeface="Arial"/>
              <a:buChar char="●"/>
            </a:pPr>
            <a:r>
              <a:rPr b="0" lang="en-US" sz="1200" spc="-1" strike="noStrike">
                <a:solidFill>
                  <a:srgbClr val="000000"/>
                </a:solidFill>
                <a:latin typeface="Arial"/>
                <a:ea typeface="Arial"/>
              </a:rPr>
              <a:t>Professional guidelines (e.g. CNT Manual)</a:t>
            </a:r>
            <a:endParaRPr b="0" lang="en-US" sz="1200" spc="-1" strike="noStrike">
              <a:latin typeface="Arial"/>
            </a:endParaRPr>
          </a:p>
          <a:p>
            <a:pPr marL="457200" indent="-304560">
              <a:lnSpc>
                <a:spcPct val="100000"/>
              </a:lnSpc>
              <a:buClr>
                <a:srgbClr val="000000"/>
              </a:buClr>
              <a:buFont typeface="Arial"/>
              <a:buChar char="●"/>
            </a:pPr>
            <a:r>
              <a:rPr b="0" lang="en-US" sz="1200" spc="-1" strike="noStrike">
                <a:solidFill>
                  <a:srgbClr val="000000"/>
                </a:solidFill>
                <a:latin typeface="Arial"/>
                <a:ea typeface="Arial"/>
              </a:rPr>
              <a:t>Laws and regulations</a:t>
            </a:r>
            <a:endParaRPr b="0" lang="en-US" sz="1200" spc="-1" strike="noStrike">
              <a:latin typeface="Arial"/>
            </a:endParaRPr>
          </a:p>
          <a:p>
            <a:pPr marL="457200" indent="-304560">
              <a:lnSpc>
                <a:spcPct val="100000"/>
              </a:lnSpc>
              <a:buClr>
                <a:srgbClr val="000000"/>
              </a:buClr>
              <a:buFont typeface="Arial"/>
              <a:buChar char="●"/>
            </a:pPr>
            <a:r>
              <a:rPr b="0" lang="en-US" sz="1200" spc="-1" strike="noStrike">
                <a:solidFill>
                  <a:srgbClr val="000000"/>
                </a:solidFill>
                <a:latin typeface="Arial"/>
                <a:ea typeface="Arial"/>
              </a:rPr>
              <a:t>Textbooks, teachers: Masters’, Doctorate, CEUs</a:t>
            </a:r>
            <a:endParaRPr b="0" lang="en-US" sz="1200" spc="-1" strike="noStrike">
              <a:latin typeface="Arial"/>
            </a:endParaRPr>
          </a:p>
          <a:p>
            <a:pPr marL="457200" indent="-304560">
              <a:lnSpc>
                <a:spcPct val="100000"/>
              </a:lnSpc>
              <a:buClr>
                <a:srgbClr val="000000"/>
              </a:buClr>
              <a:buFont typeface="Arial"/>
              <a:buChar char="●"/>
            </a:pPr>
            <a:r>
              <a:rPr b="0" lang="en-US" sz="1200" spc="-1" strike="noStrike">
                <a:solidFill>
                  <a:srgbClr val="000000"/>
                </a:solidFill>
                <a:latin typeface="Arial"/>
                <a:ea typeface="Arial"/>
              </a:rPr>
              <a:t>Expert opinions in complaints/suits</a:t>
            </a:r>
            <a:endParaRPr b="0" lang="en-US" sz="1200" spc="-1" strike="noStrike">
              <a:latin typeface="Arial"/>
            </a:endParaRPr>
          </a:p>
          <a:p>
            <a:pPr marL="457200" indent="-304560">
              <a:lnSpc>
                <a:spcPct val="100000"/>
              </a:lnSpc>
              <a:buClr>
                <a:srgbClr val="000000"/>
              </a:buClr>
              <a:buFont typeface="Arial"/>
              <a:buChar char="●"/>
            </a:pPr>
            <a:r>
              <a:rPr b="0" lang="en-US" sz="1200" spc="-1" strike="noStrike">
                <a:solidFill>
                  <a:srgbClr val="000000"/>
                </a:solidFill>
                <a:latin typeface="Arial"/>
                <a:ea typeface="Arial"/>
              </a:rPr>
              <a:t>Legal contracts (e.g. w/insurers, employers)</a:t>
            </a:r>
            <a:endParaRPr b="0" lang="en-US" sz="1200" spc="-1" strike="noStrike">
              <a:latin typeface="Arial"/>
            </a:endParaRPr>
          </a:p>
          <a:p>
            <a:pPr marL="457200" indent="-304560">
              <a:lnSpc>
                <a:spcPct val="100000"/>
              </a:lnSpc>
              <a:buClr>
                <a:srgbClr val="000000"/>
              </a:buClr>
              <a:buFont typeface="Arial"/>
              <a:buChar char="●"/>
            </a:pPr>
            <a:r>
              <a:rPr b="0" lang="en-US" sz="1200" spc="-1" strike="noStrike">
                <a:solidFill>
                  <a:srgbClr val="000000"/>
                </a:solidFill>
                <a:latin typeface="Arial"/>
                <a:ea typeface="Arial"/>
              </a:rPr>
              <a:t>Industry guidelines (e.g. coding manuals, insurer standards and guidelines)</a:t>
            </a:r>
            <a:endParaRPr b="0" lang="en-US" sz="1200" spc="-1" strike="noStrike">
              <a:latin typeface="Arial"/>
            </a:endParaRPr>
          </a:p>
          <a:p>
            <a:pPr marL="457200" indent="-304560">
              <a:lnSpc>
                <a:spcPct val="100000"/>
              </a:lnSpc>
              <a:buClr>
                <a:srgbClr val="000000"/>
              </a:buClr>
              <a:buFont typeface="Arial"/>
              <a:buChar char="●"/>
            </a:pPr>
            <a:r>
              <a:rPr b="0" lang="en-US" sz="1200" spc="-1" strike="noStrike">
                <a:solidFill>
                  <a:srgbClr val="000000"/>
                </a:solidFill>
                <a:latin typeface="Arial"/>
                <a:ea typeface="Arial"/>
              </a:rPr>
              <a:t>“</a:t>
            </a:r>
            <a:r>
              <a:rPr b="0" lang="en-US" sz="1200" spc="-1" strike="noStrike">
                <a:solidFill>
                  <a:srgbClr val="000000"/>
                </a:solidFill>
                <a:latin typeface="Arial"/>
                <a:ea typeface="Arial"/>
              </a:rPr>
              <a:t>Common sense”</a:t>
            </a:r>
            <a:endParaRPr b="0" lang="en-US" sz="1200" spc="-1" strike="noStrike">
              <a:latin typeface="Arial"/>
            </a:endParaRPr>
          </a:p>
        </p:txBody>
      </p:sp>
      <p:sp>
        <p:nvSpPr>
          <p:cNvPr id="88" name="CustomShape 6"/>
          <p:cNvSpPr/>
          <p:nvPr/>
        </p:nvSpPr>
        <p:spPr>
          <a:xfrm>
            <a:off x="3121200" y="1380600"/>
            <a:ext cx="4643640" cy="1242000"/>
          </a:xfrm>
          <a:prstGeom prst="ellipse">
            <a:avLst/>
          </a:prstGeom>
          <a:solidFill>
            <a:srgbClr val="a4c2f4"/>
          </a:solidFill>
          <a:ln w="9360">
            <a:solidFill>
              <a:schemeClr val="dk2"/>
            </a:solidFill>
            <a:round/>
          </a:ln>
        </p:spPr>
        <p:style>
          <a:lnRef idx="0"/>
          <a:fillRef idx="0"/>
          <a:effectRef idx="0"/>
          <a:fontRef idx="minor"/>
        </p:style>
        <p:txBody>
          <a:bodyPr tIns="91440" bIns="91440" anchor="ctr">
            <a:noAutofit/>
          </a:bodyPr>
          <a:p>
            <a:pPr>
              <a:lnSpc>
                <a:spcPct val="100000"/>
              </a:lnSpc>
            </a:pPr>
            <a:r>
              <a:rPr b="1" lang="en-US" sz="1400" spc="-1" strike="noStrike" u="sng">
                <a:solidFill>
                  <a:srgbClr val="000000"/>
                </a:solidFill>
                <a:uFillTx/>
                <a:latin typeface="Arial"/>
                <a:ea typeface="Arial"/>
              </a:rPr>
              <a:t>Ethics:</a:t>
            </a:r>
            <a:r>
              <a:rPr b="0" lang="en-US" sz="1400" spc="-1" strike="noStrike">
                <a:solidFill>
                  <a:srgbClr val="000000"/>
                </a:solidFill>
                <a:latin typeface="Arial"/>
                <a:ea typeface="Arial"/>
              </a:rPr>
              <a:t> adopted by professional associations to define and encourage ethical practices</a:t>
            </a:r>
            <a:endParaRPr b="0" lang="en-US" sz="1400" spc="-1" strike="noStrike">
              <a:latin typeface="Arial"/>
            </a:endParaRPr>
          </a:p>
          <a:p>
            <a:pPr>
              <a:lnSpc>
                <a:spcPct val="100000"/>
              </a:lnSpc>
            </a:pPr>
            <a:r>
              <a:rPr b="0" i="1" lang="en-US" sz="1400" spc="-1" strike="noStrike">
                <a:solidFill>
                  <a:srgbClr val="000000"/>
                </a:solidFill>
                <a:latin typeface="Arial"/>
                <a:ea typeface="Arial"/>
              </a:rPr>
              <a:t>(largely transcend person, time, place)</a:t>
            </a:r>
            <a:endParaRPr b="0" lang="en-US" sz="1400" spc="-1" strike="noStrike">
              <a:latin typeface="Arial"/>
            </a:endParaRPr>
          </a:p>
          <a:p>
            <a:pPr>
              <a:lnSpc>
                <a:spcPct val="100000"/>
              </a:lnSpc>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12"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Plan: Critical to Document Post-Tx Status, Procedures</a:t>
            </a:r>
            <a:endParaRPr b="0" lang="en-US" sz="2400" spc="-1" strike="noStrike">
              <a:solidFill>
                <a:srgbClr val="000000"/>
              </a:solidFill>
              <a:latin typeface="Arial"/>
            </a:endParaRPr>
          </a:p>
          <a:p>
            <a:pPr algn="ctr">
              <a:lnSpc>
                <a:spcPct val="115000"/>
              </a:lnSpc>
            </a:pPr>
            <a:r>
              <a:rPr b="0" i="1" lang="en-US" sz="2200" spc="-1" strike="noStrike">
                <a:solidFill>
                  <a:srgbClr val="000000"/>
                </a:solidFill>
                <a:latin typeface="Times New Roman"/>
                <a:ea typeface="Times New Roman"/>
              </a:rPr>
              <a:t>Example: Post-needling Soreness</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r>
              <a:rPr b="0" i="1" lang="en-US" sz="1800" spc="-1" strike="noStrike">
                <a:solidFill>
                  <a:srgbClr val="000000"/>
                </a:solidFill>
                <a:latin typeface="Times New Roman"/>
                <a:ea typeface="Times New Roman"/>
              </a:rPr>
              <a:t>“</a:t>
            </a:r>
            <a:r>
              <a:rPr b="0" i="1" lang="en-US" sz="1800" spc="-1" strike="noStrike">
                <a:solidFill>
                  <a:srgbClr val="000000"/>
                </a:solidFill>
                <a:latin typeface="Times New Roman"/>
                <a:ea typeface="Times New Roman"/>
              </a:rPr>
              <a:t>The patient reported local soreness at site of needling, but denied exacerbation of symptoms, or any new pain or other symptoms. I advised the patient to apply moist heat and light massage to the area should pain persist, and to contact my office for instruction in the event of increased pain in the symptomatic or treatment regions or elsewhere, or other new symptoms following acupuncture treatment. The patient departed alert and oriented x 3.”</a:t>
            </a:r>
            <a:endParaRPr b="0" lang="en-US" sz="1800" spc="-1" strike="noStrike">
              <a:solidFill>
                <a:srgbClr val="000000"/>
              </a:solidFill>
              <a:latin typeface="Arial"/>
            </a:endParaRPr>
          </a:p>
        </p:txBody>
      </p:sp>
      <p:sp>
        <p:nvSpPr>
          <p:cNvPr id="41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741404B-48F5-45E1-A506-D0E096D75764}"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15"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Plan: Patient Report of Adverse Effects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Note the symptoms or complaint</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When patient noted the suspected adverse effect(s)</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What the patient attributes the adverse effects to</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Any possible other confounding or contributory factors</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What steps they have taken or intend to take to manage it</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Current status: resolved? Improving? stable? Worsening?</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What they are requesting</a:t>
            </a:r>
            <a:endParaRPr b="0" lang="en-US" sz="2200" spc="-1" strike="noStrike">
              <a:solidFill>
                <a:srgbClr val="000000"/>
              </a:solidFill>
              <a:latin typeface="Arial"/>
            </a:endParaRPr>
          </a:p>
        </p:txBody>
      </p:sp>
      <p:sp>
        <p:nvSpPr>
          <p:cNvPr id="41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2804EC3-2DA8-4926-A66F-71873FB8D692}"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18"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Plan: Management of Adverse Effects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Your investigation into the complaint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Your explanation to the patient of what you think happened and what you attribute their symptoms to</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What remedial steps you have taken, or intend to take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Recommendations to them regarding self-care, management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Patient’s understanding of/agreement with your management plan</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Current status: resolved? Improving? stable? Worsening?</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Any follow-up, referrals, plan, timeline</a:t>
            </a:r>
            <a:endParaRPr b="0" lang="en-US" sz="2000" spc="-1" strike="noStrike">
              <a:solidFill>
                <a:srgbClr val="000000"/>
              </a:solidFill>
              <a:latin typeface="Arial"/>
            </a:endParaRPr>
          </a:p>
        </p:txBody>
      </p:sp>
      <p:sp>
        <p:nvSpPr>
          <p:cNvPr id="41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984CAD2-3658-4DD8-A3DE-75ACC41D5AB0}"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21"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Plan: Management of Non-Compliance</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Document whether patient acknowledges compliance with your advice, referrals, prescription--</a:t>
            </a:r>
            <a:r>
              <a:rPr b="0" i="1" lang="en-US" sz="2000" spc="-1" strike="noStrike">
                <a:solidFill>
                  <a:srgbClr val="000000"/>
                </a:solidFill>
                <a:latin typeface="Times New Roman"/>
                <a:ea typeface="Times New Roman"/>
              </a:rPr>
              <a:t>or not.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If not, document any further conversations, advice, measures taken etc. to seek compliance, refer out, terminate care, etc.</a:t>
            </a:r>
            <a:endParaRPr b="0" lang="en-US" sz="2000" spc="-1" strike="noStrike">
              <a:solidFill>
                <a:srgbClr val="000000"/>
              </a:solidFill>
              <a:latin typeface="Arial"/>
            </a:endParaRPr>
          </a:p>
        </p:txBody>
      </p:sp>
      <p:sp>
        <p:nvSpPr>
          <p:cNvPr id="42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490447C5-E177-4100-9339-00465A9BFED1}"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24"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Documentation: An Essential Risk Management Strategy</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In the event of a complaint or suit, our risk management strategies are only as effective as our documentation of them.</a:t>
            </a:r>
            <a:endParaRPr b="0" lang="en-US" sz="1900" spc="-1" strike="noStrike">
              <a:solidFill>
                <a:srgbClr val="000000"/>
              </a:solidFill>
              <a:latin typeface="Arial"/>
            </a:endParaRPr>
          </a:p>
          <a:p>
            <a:pPr marL="457200" indent="-348840">
              <a:lnSpc>
                <a:spcPct val="115000"/>
              </a:lnSpc>
              <a:buClr>
                <a:srgbClr val="cc0000"/>
              </a:buClr>
              <a:buFont typeface="Times New Roman"/>
              <a:buChar char="●"/>
            </a:pPr>
            <a:r>
              <a:rPr b="0" i="1" lang="en-US" sz="1900" spc="-1" strike="noStrike">
                <a:solidFill>
                  <a:srgbClr val="cc0000"/>
                </a:solidFill>
                <a:latin typeface="Times New Roman"/>
                <a:ea typeface="Times New Roman"/>
              </a:rPr>
              <a:t>Never </a:t>
            </a:r>
            <a:r>
              <a:rPr b="0" lang="en-US" sz="1900" spc="-1" strike="noStrike">
                <a:solidFill>
                  <a:srgbClr val="cc0000"/>
                </a:solidFill>
                <a:latin typeface="Times New Roman"/>
                <a:ea typeface="Times New Roman"/>
              </a:rPr>
              <a:t>alter or back-date with an intent to deceive or conceal! </a:t>
            </a:r>
            <a:endParaRPr b="0" lang="en-US" sz="1900" spc="-1" strike="noStrike">
              <a:solidFill>
                <a:srgbClr val="000000"/>
              </a:solidFill>
              <a:latin typeface="Arial"/>
            </a:endParaRPr>
          </a:p>
          <a:p>
            <a:pPr lvl="1" marL="914400" indent="-336240">
              <a:lnSpc>
                <a:spcPct val="115000"/>
              </a:lnSpc>
              <a:buClr>
                <a:srgbClr val="ff0000"/>
              </a:buClr>
              <a:buFont typeface="Times New Roman"/>
              <a:buChar char="○"/>
            </a:pPr>
            <a:r>
              <a:rPr b="0" lang="en-US" sz="1700" spc="-1" strike="noStrike">
                <a:solidFill>
                  <a:srgbClr val="000000"/>
                </a:solidFill>
                <a:latin typeface="Times New Roman"/>
                <a:ea typeface="Times New Roman"/>
              </a:rPr>
              <a:t>If using paper records, draw only a single line through text that needs to be corrected, so that your original writing is still legible.</a:t>
            </a:r>
            <a:endParaRPr b="0" lang="en-US" sz="1700" spc="-1" strike="noStrike">
              <a:solidFill>
                <a:srgbClr val="000000"/>
              </a:solidFill>
              <a:latin typeface="Arial"/>
            </a:endParaRPr>
          </a:p>
          <a:p>
            <a:pPr marL="457200" indent="-348840">
              <a:lnSpc>
                <a:spcPct val="115000"/>
              </a:lnSpc>
              <a:buClr>
                <a:srgbClr val="cc0000"/>
              </a:buClr>
              <a:buFont typeface="Times New Roman"/>
              <a:buChar char="●"/>
            </a:pPr>
            <a:r>
              <a:rPr b="0" lang="en-US" sz="1900" spc="-1" strike="noStrike">
                <a:solidFill>
                  <a:srgbClr val="cc0000"/>
                </a:solidFill>
                <a:latin typeface="Times New Roman"/>
                <a:ea typeface="Times New Roman"/>
              </a:rPr>
              <a:t>If we must correct a record, date and sign our notation as a later amendment.</a:t>
            </a:r>
            <a:endParaRPr b="0" lang="en-US" sz="1900" spc="-1" strike="noStrike">
              <a:solidFill>
                <a:srgbClr val="000000"/>
              </a:solidFill>
              <a:latin typeface="Arial"/>
            </a:endParaRPr>
          </a:p>
          <a:p>
            <a:pPr marL="4572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Tamper-proof systems (such as digitally-signed electronic records) eliminate even the possibility, suspicion or appearance that our records </a:t>
            </a:r>
            <a:r>
              <a:rPr b="0" i="1" lang="en-US" sz="1900" spc="-1" strike="noStrike">
                <a:solidFill>
                  <a:srgbClr val="000000"/>
                </a:solidFill>
                <a:latin typeface="Times New Roman"/>
                <a:ea typeface="Times New Roman"/>
              </a:rPr>
              <a:t>might</a:t>
            </a:r>
            <a:r>
              <a:rPr b="0" lang="en-US" sz="1900" spc="-1" strike="noStrike">
                <a:solidFill>
                  <a:srgbClr val="000000"/>
                </a:solidFill>
                <a:latin typeface="Times New Roman"/>
                <a:ea typeface="Times New Roman"/>
              </a:rPr>
              <a:t> have been altered retroactively</a:t>
            </a:r>
            <a:endParaRPr b="0" lang="en-US" sz="1900" spc="-1" strike="noStrike">
              <a:solidFill>
                <a:srgbClr val="000000"/>
              </a:solidFill>
              <a:latin typeface="Arial"/>
            </a:endParaRPr>
          </a:p>
        </p:txBody>
      </p:sp>
      <p:sp>
        <p:nvSpPr>
          <p:cNvPr id="42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4873B1A-E59A-4013-9FF9-2FF9097EE685}"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27"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Checklists, Templates, Narratives, Graphics, etc.</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Checklists are efficient, but can lack flexibility and appear perfunctory</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Templates that can be modified are almost as efficient, but allow for editing for the specifics of the encounter</a:t>
            </a:r>
            <a:endParaRPr b="0" lang="en-US" sz="1800" spc="-1" strike="noStrike">
              <a:solidFill>
                <a:srgbClr val="000000"/>
              </a:solidFill>
              <a:latin typeface="Arial"/>
            </a:endParaRPr>
          </a:p>
          <a:p>
            <a:pPr lvl="1" marL="9144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a:t>
            </a:r>
            <a:r>
              <a:rPr b="0" lang="en-US" sz="1600" spc="-1" strike="noStrike">
                <a:solidFill>
                  <a:srgbClr val="cc0000"/>
                </a:solidFill>
                <a:latin typeface="Times New Roman"/>
                <a:ea typeface="Times New Roman"/>
              </a:rPr>
              <a:t>Copy and paste” without edits risks appearance of rote treatment/ documentation, inaccuracy, or falsification: Red Flag for insurance fraud! </a:t>
            </a:r>
            <a:endParaRPr b="0" lang="en-US" sz="16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Narrative voice is preferable</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Abbreviations: use only common/standard, avoid personal/made-up</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Graphics, charts, photos, audio/video recordings, etc. complement documentation</a:t>
            </a:r>
            <a:endParaRPr b="0" lang="en-US" sz="1800" spc="-1" strike="noStrike">
              <a:solidFill>
                <a:srgbClr val="000000"/>
              </a:solidFill>
              <a:latin typeface="Arial"/>
            </a:endParaRPr>
          </a:p>
        </p:txBody>
      </p:sp>
      <p:sp>
        <p:nvSpPr>
          <p:cNvPr id="42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E0C52D4-2174-42F2-8415-3AAC3EA31762}"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30"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Consistent Documentation of Critical Findings and Procedures</a:t>
            </a:r>
            <a:endParaRPr b="0" lang="en-US" sz="2400" spc="-1" strike="noStrike">
              <a:solidFill>
                <a:srgbClr val="000000"/>
              </a:solidFill>
              <a:latin typeface="Arial"/>
            </a:endParaRPr>
          </a:p>
          <a:p>
            <a:pPr algn="ctr">
              <a:lnSpc>
                <a:spcPct val="115000"/>
              </a:lnSpc>
            </a:pPr>
            <a:r>
              <a:rPr b="0" i="1" lang="en-US" sz="2000" spc="-1" strike="noStrike">
                <a:solidFill>
                  <a:srgbClr val="000000"/>
                </a:solidFill>
                <a:latin typeface="Times New Roman"/>
                <a:ea typeface="Times New Roman"/>
              </a:rPr>
              <a:t>Use of standardized templates reduces omissions--critical for:</a:t>
            </a:r>
            <a:endParaRPr b="0" lang="en-US" sz="2000" spc="-1" strike="noStrike">
              <a:solidFill>
                <a:srgbClr val="000000"/>
              </a:solidFill>
              <a:latin typeface="Arial"/>
            </a:endParaRPr>
          </a:p>
          <a:p>
            <a:pPr>
              <a:lnSpc>
                <a:spcPct val="115000"/>
              </a:lnSpc>
            </a:pP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Review of prior records, labs, studies, etc.</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Informed consent.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Treatment goals and plans.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Compliance with CNT and other standards.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Procedures performed without complications.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Time spent on history, physical exam and treatment.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Condition in which patient left the office.</a:t>
            </a:r>
            <a:endParaRPr b="0" lang="en-US" sz="2000" spc="-1" strike="noStrike">
              <a:solidFill>
                <a:srgbClr val="000000"/>
              </a:solidFill>
              <a:latin typeface="Arial"/>
            </a:endParaRPr>
          </a:p>
        </p:txBody>
      </p:sp>
      <p:sp>
        <p:nvSpPr>
          <p:cNvPr id="43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22E1ECD-5BF1-4EE0-BC35-9E8694FEEC5A}"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33"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Paper vs. Electronic Systems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Paper records are rapidly becoming obsolete and viewed as sub-standard</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Electronic health records systems are proliferating and becoming more user-friendly, flexible and lower-cost in this highly-competitive market</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No advantages and many disadvantages to off-line systems</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May as well go directly to on-line systems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Hybrid paper/hard-drive/on-line systems are possible with creativity</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For a more complete discussion of this complex topic, please visit:</a:t>
            </a:r>
            <a:endParaRPr b="0" lang="en-US" sz="2000" spc="-1" strike="noStrike">
              <a:solidFill>
                <a:srgbClr val="000000"/>
              </a:solidFill>
              <a:latin typeface="Arial"/>
            </a:endParaRPr>
          </a:p>
          <a:p>
            <a:pPr marL="457200" indent="-304560">
              <a:lnSpc>
                <a:spcPct val="115000"/>
              </a:lnSpc>
              <a:buClr>
                <a:srgbClr val="000000"/>
              </a:buClr>
              <a:buFont typeface="Times New Roman"/>
              <a:buChar char="●"/>
            </a:pPr>
            <a:r>
              <a:rPr b="0" lang="en-US" sz="1200" spc="-1" strike="noStrike" u="sng">
                <a:solidFill>
                  <a:srgbClr val="27278b"/>
                </a:solidFill>
                <a:uFillTx/>
                <a:latin typeface="Times New Roman"/>
                <a:ea typeface="Times New Roman"/>
                <a:hlinkClick r:id="rId1"/>
              </a:rPr>
              <a:t>https://docs.google.com/document/d/1aR_QPTxYU4rCZxORpfP9o_SyECb7sDP8sQvdVKZlQxs/edit?usp=sharing</a:t>
            </a:r>
            <a:endParaRPr b="0" lang="en-US" sz="1200" spc="-1" strike="noStrike">
              <a:solidFill>
                <a:srgbClr val="000000"/>
              </a:solidFill>
              <a:latin typeface="Arial"/>
            </a:endParaRPr>
          </a:p>
        </p:txBody>
      </p:sp>
      <p:sp>
        <p:nvSpPr>
          <p:cNvPr id="43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A1085EA-386C-4F54-8A6C-C82D0CA69388}"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36" name="TextShape 2"/>
          <p:cNvSpPr txBox="1"/>
          <p:nvPr/>
        </p:nvSpPr>
        <p:spPr>
          <a:xfrm>
            <a:off x="333720" y="118224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Complete and Sign-off on Date-of-Service!</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Every page should have your time/date stamp and signatures.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Memory and accuracy decline rapidly with each hour and day.</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The farther the signature date from the date-of-service, the less professional and credible the record, if contested.</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If charting is not your forte, seek help! </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Acupuncture or pre-med students can be eager, helpful scribes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Second pair of eyes/ears can result in a more accurate and complete record, with less practitioner time and effort</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Patients may appreciate the additional presence of a scribe/chaperone</a:t>
            </a:r>
            <a:endParaRPr b="0" lang="en-US" sz="1800" spc="-1" strike="noStrike">
              <a:solidFill>
                <a:srgbClr val="000000"/>
              </a:solidFill>
              <a:latin typeface="Arial"/>
            </a:endParaRPr>
          </a:p>
        </p:txBody>
      </p:sp>
      <p:sp>
        <p:nvSpPr>
          <p:cNvPr id="43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9F6F46F-A7D9-4B47-A9F3-719E86FE7A77}"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39"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Ownership of Medical Records: Joint Custody</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Charts are the property of:</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Ourselves, as the professional author</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Any medical office that we work in or rent space from</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Patients, for whom we are serving as records custodian</a:t>
            </a:r>
            <a:endParaRPr b="0" lang="en-US" sz="20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We are always entitled to keep a copy, but </a:t>
            </a:r>
            <a:r>
              <a:rPr b="0" i="1" lang="en-US" sz="2200" spc="-1" strike="noStrike">
                <a:solidFill>
                  <a:srgbClr val="000000"/>
                </a:solidFill>
                <a:latin typeface="Times New Roman"/>
                <a:ea typeface="Times New Roman"/>
              </a:rPr>
              <a:t>do not destroy or remove originals from a medical office without their written consent.</a:t>
            </a:r>
            <a:endParaRPr b="0" lang="en-US" sz="2200" spc="-1" strike="noStrike">
              <a:solidFill>
                <a:srgbClr val="000000"/>
              </a:solidFill>
              <a:latin typeface="Arial"/>
            </a:endParaRPr>
          </a:p>
        </p:txBody>
      </p:sp>
      <p:sp>
        <p:nvSpPr>
          <p:cNvPr id="44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C4D8CB9-5E67-4C02-9188-EDDEBD38709D}"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90"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California Acupuncture Board Regulations</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marL="457200" indent="-380520">
              <a:lnSpc>
                <a:spcPct val="100000"/>
              </a:lnSpc>
              <a:buClr>
                <a:srgbClr val="000000"/>
              </a:buClr>
              <a:buFont typeface="Times New Roman"/>
              <a:buChar char="●"/>
            </a:pPr>
            <a:r>
              <a:rPr b="0" i="1" lang="en-US" sz="2400" spc="-1" strike="noStrike">
                <a:solidFill>
                  <a:srgbClr val="000000"/>
                </a:solidFill>
                <a:latin typeface="Times New Roman"/>
                <a:ea typeface="Times New Roman"/>
              </a:rPr>
              <a:t>“</a:t>
            </a:r>
            <a:r>
              <a:rPr b="0" i="1" lang="en-US" sz="2400" spc="-1" strike="noStrike">
                <a:solidFill>
                  <a:srgbClr val="000000"/>
                </a:solidFill>
                <a:latin typeface="Times New Roman"/>
                <a:ea typeface="Times New Roman"/>
              </a:rPr>
              <a:t>Sec. 1399.453. Record keeping. An acupuncturist shall keep complete and accurate records on each patient who is given acupuncture treatment, including but not limited to, treatments given and </a:t>
            </a:r>
            <a:r>
              <a:rPr b="1" i="1" lang="en-US" sz="2400" spc="-1" strike="noStrike">
                <a:solidFill>
                  <a:srgbClr val="000000"/>
                </a:solidFill>
                <a:latin typeface="Times New Roman"/>
                <a:ea typeface="Times New Roman"/>
              </a:rPr>
              <a:t>progress made as a result of the acupuncture treatments</a:t>
            </a:r>
            <a:r>
              <a:rPr b="0" i="1" lang="en-US" sz="2400" spc="-1" strike="noStrike">
                <a:solidFill>
                  <a:srgbClr val="000000"/>
                </a:solidFill>
                <a:latin typeface="Times New Roman"/>
                <a:ea typeface="Times New Roman"/>
              </a:rPr>
              <a:t>.”</a:t>
            </a:r>
            <a:endParaRPr b="0" lang="en-US" sz="2400" spc="-1" strike="noStrike">
              <a:solidFill>
                <a:srgbClr val="000000"/>
              </a:solidFill>
              <a:latin typeface="Arial"/>
            </a:endParaRPr>
          </a:p>
          <a:p>
            <a:pPr marL="457200" indent="-380520">
              <a:lnSpc>
                <a:spcPct val="100000"/>
              </a:lnSpc>
              <a:buClr>
                <a:srgbClr val="000000"/>
              </a:buClr>
              <a:buFont typeface="Times New Roman"/>
              <a:buChar char="●"/>
            </a:pPr>
            <a:r>
              <a:rPr b="0" lang="en-US" sz="2400" spc="-1" strike="noStrike">
                <a:solidFill>
                  <a:srgbClr val="000000"/>
                </a:solidFill>
                <a:latin typeface="Times New Roman"/>
                <a:ea typeface="Times New Roman"/>
              </a:rPr>
              <a:t>Emphasis added: important to document </a:t>
            </a:r>
            <a:r>
              <a:rPr b="1" lang="en-US" sz="2400" spc="-1" strike="noStrike">
                <a:solidFill>
                  <a:srgbClr val="000000"/>
                </a:solidFill>
                <a:latin typeface="Times New Roman"/>
                <a:ea typeface="Times New Roman"/>
              </a:rPr>
              <a:t>progress,</a:t>
            </a:r>
            <a:r>
              <a:rPr b="0" lang="en-US" sz="2400" spc="-1" strike="noStrike">
                <a:solidFill>
                  <a:srgbClr val="000000"/>
                </a:solidFill>
                <a:latin typeface="Times New Roman"/>
                <a:ea typeface="Times New Roman"/>
              </a:rPr>
              <a:t> not just assessment and treatment.</a:t>
            </a:r>
            <a:endParaRPr b="0" lang="en-US" sz="2400" spc="-1" strike="noStrike">
              <a:solidFill>
                <a:srgbClr val="000000"/>
              </a:solidFill>
              <a:latin typeface="Arial"/>
            </a:endParaRPr>
          </a:p>
        </p:txBody>
      </p:sp>
      <p:sp>
        <p:nvSpPr>
          <p:cNvPr id="9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9FBFEC2-8916-432F-8B32-6B85AD11610A}"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42"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Storing and Disposal of Records</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Charts must be maintained for a minimum of 7 years since the last date of patient contact, including phone consults</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For minors, until 7 years after their 18th birthday</a:t>
            </a:r>
            <a:endParaRPr b="0" lang="en-US" sz="20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Store in a secure, HIPAA-compliant facility</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Shred in office, or at a reputable facility (retain a receipt and documentation of shredding)</a:t>
            </a:r>
            <a:endParaRPr b="0" lang="en-US" sz="2200" spc="-1" strike="noStrike">
              <a:solidFill>
                <a:srgbClr val="000000"/>
              </a:solidFill>
              <a:latin typeface="Arial"/>
            </a:endParaRPr>
          </a:p>
        </p:txBody>
      </p:sp>
      <p:sp>
        <p:nvSpPr>
          <p:cNvPr id="44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6D263F21-C098-4A9A-A29C-F560855DE834}"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45"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Authorized Records Requests Must Be Honored</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Records may be requested in full at any time by any patient, </a:t>
            </a:r>
            <a:r>
              <a:rPr b="0" i="1" lang="en-US" sz="2000" spc="-1" strike="noStrike">
                <a:solidFill>
                  <a:srgbClr val="000000"/>
                </a:solidFill>
                <a:latin typeface="Times New Roman"/>
                <a:ea typeface="Times New Roman"/>
              </a:rPr>
              <a:t>or by their authorized representatives:</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Their health insurers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Other medical professionals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Their attorneys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The Acupuncture Board</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For minors/mentally incompetent: their parents/guardian</a:t>
            </a: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The requestor will typically specify a timeframe, as well as penalties for non-compliance.</a:t>
            </a:r>
            <a:endParaRPr b="0" lang="en-US" sz="2000" spc="-1" strike="noStrike">
              <a:solidFill>
                <a:srgbClr val="000000"/>
              </a:solidFill>
              <a:latin typeface="Arial"/>
            </a:endParaRPr>
          </a:p>
        </p:txBody>
      </p:sp>
      <p:sp>
        <p:nvSpPr>
          <p:cNvPr id="44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8D7AF65-68F1-47D5-837D-F3D46EF851BF}"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48"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Responding to Authorized Records Requests</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Check to verify your patient has authorized records release </a:t>
            </a:r>
            <a:r>
              <a:rPr b="1" i="1" lang="en-US" sz="2000" spc="-1" strike="noStrike">
                <a:solidFill>
                  <a:srgbClr val="000000"/>
                </a:solidFill>
                <a:latin typeface="Times New Roman"/>
                <a:ea typeface="Times New Roman"/>
              </a:rPr>
              <a:t>in writing</a:t>
            </a:r>
            <a:r>
              <a:rPr b="0" i="1" lang="en-US" sz="2000" spc="-1" strike="noStrike">
                <a:solidFill>
                  <a:srgbClr val="000000"/>
                </a:solidFill>
                <a:latin typeface="Times New Roman"/>
                <a:ea typeface="Times New Roman"/>
              </a:rPr>
              <a:t> </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Did the patient specify any restrictions? </a:t>
            </a:r>
            <a:r>
              <a:rPr b="0" i="1" lang="en-US" sz="1800" spc="-1" strike="noStrike">
                <a:solidFill>
                  <a:srgbClr val="000000"/>
                </a:solidFill>
                <a:latin typeface="Times New Roman"/>
                <a:ea typeface="Times New Roman"/>
              </a:rPr>
              <a:t>E.g.</a:t>
            </a:r>
            <a:r>
              <a:rPr b="0" lang="en-US" sz="1800" spc="-1" strike="noStrike">
                <a:solidFill>
                  <a:srgbClr val="000000"/>
                </a:solidFill>
                <a:latin typeface="Times New Roman"/>
                <a:ea typeface="Times New Roman"/>
              </a:rPr>
              <a:t> everything except drug use, STD history, etc.</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To document HIPAA compliance, keep a copy of patient’s written authorization to release their records in their chart</a:t>
            </a: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You may charge a “reasonable’ fee ($15-20) for records reproduction.</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You are </a:t>
            </a:r>
            <a:r>
              <a:rPr b="0" i="1" lang="en-US" sz="2000" spc="-1" strike="noStrike">
                <a:solidFill>
                  <a:srgbClr val="000000"/>
                </a:solidFill>
                <a:latin typeface="Times New Roman"/>
                <a:ea typeface="Times New Roman"/>
              </a:rPr>
              <a:t>not </a:t>
            </a:r>
            <a:r>
              <a:rPr b="0" lang="en-US" sz="2000" spc="-1" strike="noStrike">
                <a:solidFill>
                  <a:srgbClr val="000000"/>
                </a:solidFill>
                <a:latin typeface="Times New Roman"/>
                <a:ea typeface="Times New Roman"/>
              </a:rPr>
              <a:t>required to send records out of the office. The requester can make an appointment to bring a photocopier and pick them up.</a:t>
            </a:r>
            <a:endParaRPr b="0" lang="en-US" sz="2000" spc="-1" strike="noStrike">
              <a:solidFill>
                <a:srgbClr val="000000"/>
              </a:solidFill>
              <a:latin typeface="Arial"/>
            </a:endParaRPr>
          </a:p>
        </p:txBody>
      </p:sp>
      <p:sp>
        <p:nvSpPr>
          <p:cNvPr id="44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E27A7D5-1247-4421-A8F5-8B87102733AC}"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51"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Patient Release and Records Transfer</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a:lnSpc>
                <a:spcPct val="115000"/>
              </a:lnSpc>
            </a:pPr>
            <a:r>
              <a:rPr b="1" lang="en-US" sz="2000" spc="-1" strike="noStrike" u="sng">
                <a:solidFill>
                  <a:srgbClr val="000000"/>
                </a:solidFill>
                <a:uFillTx/>
                <a:latin typeface="Times New Roman"/>
                <a:ea typeface="Times New Roman"/>
              </a:rPr>
              <a:t>Practitioners may, w/out jeopardy, terminate relationship w/patient who:</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Doesn’t follow treatment directions and medical advice.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Insists on a predetermined mode or line of treatment.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Is uncooperative with care.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Does not keep appointments, repeated no-shows/late cancellations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Does not pay their bill.</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Is disruptive, threatening, harassing, abusive, or unpleasant to the staff, other patients or clinic environment.</a:t>
            </a:r>
            <a:endParaRPr b="0" lang="en-US" sz="2000" spc="-1" strike="noStrike">
              <a:solidFill>
                <a:srgbClr val="000000"/>
              </a:solidFill>
              <a:latin typeface="Arial"/>
            </a:endParaRPr>
          </a:p>
        </p:txBody>
      </p:sp>
      <p:sp>
        <p:nvSpPr>
          <p:cNvPr id="45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266B06A-B96D-4F5A-8B43-77D5BA9BC779}"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54"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Avoiding Appearance or Reality of “Patient Abandonment”</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Intake forms must state and require agreement w/terms of admission </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Financial arrangements, insurance billing </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Cancellation/no-show policy</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Compliance with medical advice</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Keeping you informed of their health status, medications, etc.</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Grounds for termination of care.</a:t>
            </a:r>
            <a:endParaRPr b="0" lang="en-US" sz="2000" spc="-1" strike="noStrike">
              <a:solidFill>
                <a:srgbClr val="000000"/>
              </a:solidFill>
              <a:latin typeface="Arial"/>
            </a:endParaRPr>
          </a:p>
        </p:txBody>
      </p:sp>
      <p:sp>
        <p:nvSpPr>
          <p:cNvPr id="45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9BCD9FB5-556A-40F3-A2FA-EA5B48B50131}"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57"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If you must terminate a relationship:</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Provide the patient with advance notice or warning, verbally and in writing of the reason for discontinuation</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Include steps a patient may take to rectify malfeasance on their part, e.g. pay their bills, comply with medical advice, etc.</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i="1" lang="en-US" sz="2000" spc="-1" strike="noStrike">
                <a:solidFill>
                  <a:srgbClr val="000000"/>
                </a:solidFill>
                <a:latin typeface="Times New Roman"/>
                <a:ea typeface="Times New Roman"/>
              </a:rPr>
              <a:t>Not required if you are terminating care because of grossly inappropriate, threatening or harmful behavior by the patient, e.g. sexual advances, disrupting clinic environment, injury to others, damage to property, etc.</a:t>
            </a: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p:txBody>
      </p:sp>
      <p:sp>
        <p:nvSpPr>
          <p:cNvPr id="45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D825A13B-F79F-42DA-BB70-741E5B7AE785}"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60"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Arrange for take-over of care:</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Provide written referral to other care </a:t>
            </a:r>
            <a:r>
              <a:rPr b="0" i="1" lang="en-US" sz="2200" spc="-1" strike="noStrike">
                <a:solidFill>
                  <a:srgbClr val="000000"/>
                </a:solidFill>
                <a:latin typeface="Times New Roman"/>
                <a:ea typeface="Times New Roman"/>
              </a:rPr>
              <a:t>of the same or greater level of licensure (see Licensure/Degree Hierarchy Slide)</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Referral should be to at least 3 other medical providers, or </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Local medical institutions (AOM school, clinic, hospital, etc.)</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Societies or agencies which can provide services and/or referrals</a:t>
            </a:r>
            <a:endParaRPr b="0" lang="en-US" sz="2000" spc="-1" strike="noStrike">
              <a:solidFill>
                <a:srgbClr val="000000"/>
              </a:solidFill>
              <a:latin typeface="Arial"/>
            </a:endParaRPr>
          </a:p>
        </p:txBody>
      </p:sp>
      <p:sp>
        <p:nvSpPr>
          <p:cNvPr id="46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7252D4A-5FCD-493B-8670-0A7B71837DB3}"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463"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Informing the Patient of Termination of Care</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The last date you will be available for appointments or distance consultations for their care, &gt; 15 days from the date of the communication.</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How they may obtain their medical records.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Or, send patient a copy of records (certified mail, return receipt requested) </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Removes any legitimate grounds the patient might have to arrive in person or send someone else to your clinic--useful if the patient has been harassing, threatening, or disruptive.</a:t>
            </a:r>
            <a:endParaRPr b="0" lang="en-US" sz="1800" spc="-1" strike="noStrike">
              <a:solidFill>
                <a:srgbClr val="000000"/>
              </a:solidFill>
              <a:latin typeface="Arial"/>
            </a:endParaRPr>
          </a:p>
        </p:txBody>
      </p:sp>
      <p:sp>
        <p:nvSpPr>
          <p:cNvPr id="46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C44581C-0C7A-4C39-884E-0B607935828D}" type="slidenum">
              <a:rPr b="0" lang="en-US" sz="900" spc="-1" strike="noStrike">
                <a:solidFill>
                  <a:srgbClr val="424242"/>
                </a:solidFill>
                <a:latin typeface="Nunito"/>
                <a:ea typeface="Nunito"/>
              </a:rPr>
              <a:t>&lt;number&gt;</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93"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NCCAOM Code of Ethics </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i="1" lang="en-US" sz="2400" spc="-1" strike="noStrike">
                <a:solidFill>
                  <a:srgbClr val="000000"/>
                </a:solidFill>
                <a:latin typeface="Times New Roman"/>
                <a:ea typeface="Times New Roman"/>
              </a:rPr>
              <a:t>“</a:t>
            </a:r>
            <a:r>
              <a:rPr b="0" i="1" lang="en-US" sz="2400" spc="-1" strike="noStrike">
                <a:solidFill>
                  <a:srgbClr val="000000"/>
                </a:solidFill>
                <a:latin typeface="Times New Roman"/>
                <a:ea typeface="Times New Roman"/>
              </a:rPr>
              <a:t>As a Diplomate of the NCCAOM, I hereby pledge my commitment to the following principles: </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marL="457200" indent="-380520">
              <a:lnSpc>
                <a:spcPct val="100000"/>
              </a:lnSpc>
              <a:buClr>
                <a:srgbClr val="000000"/>
              </a:buClr>
              <a:buFont typeface="Times New Roman"/>
              <a:buChar char="●"/>
            </a:pPr>
            <a:r>
              <a:rPr b="0" i="1" lang="en-US" sz="2400" spc="-1" strike="noStrike">
                <a:solidFill>
                  <a:srgbClr val="000000"/>
                </a:solidFill>
                <a:latin typeface="Times New Roman"/>
                <a:ea typeface="Times New Roman"/>
              </a:rPr>
              <a:t>Allow my patients to fully participate in decisions related to their health care by documenting and keeping them informed of my treatments and outcomes.”</a:t>
            </a:r>
            <a:endParaRPr b="0" lang="en-US" sz="2400" spc="-1" strike="noStrike">
              <a:solidFill>
                <a:srgbClr val="000000"/>
              </a:solidFill>
              <a:latin typeface="Arial"/>
            </a:endParaRPr>
          </a:p>
        </p:txBody>
      </p:sp>
      <p:sp>
        <p:nvSpPr>
          <p:cNvPr id="9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0B8E4E7-0AE9-4006-A66D-5D43BD62FB98}"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96"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Standards of Care in Malpractice Suits</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200" spc="-1" strike="noStrike">
                <a:solidFill>
                  <a:srgbClr val="000000"/>
                </a:solidFill>
                <a:latin typeface="Times New Roman"/>
                <a:ea typeface="Times New Roman"/>
              </a:rPr>
              <a:t>To prove malpractice and prevail in a lawsuit, a plaintiff must demonstrate:</a:t>
            </a:r>
            <a:endParaRPr b="0" lang="en-US" sz="2200" spc="-1" strike="noStrike">
              <a:solidFill>
                <a:srgbClr val="000000"/>
              </a:solidFill>
              <a:latin typeface="Arial"/>
            </a:endParaRPr>
          </a:p>
          <a:p>
            <a:pPr marL="4572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A professional standard of care exists that guides the performance of a procedure or duty (e.g. Clean Needle Technique Manual)</a:t>
            </a:r>
            <a:endParaRPr b="0" lang="en-US" sz="2000" spc="-1" strike="noStrike">
              <a:solidFill>
                <a:srgbClr val="000000"/>
              </a:solidFill>
              <a:latin typeface="Arial"/>
            </a:endParaRPr>
          </a:p>
          <a:p>
            <a:pPr marL="4572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The acupuncturist failed to uphold or follow the standard of care</a:t>
            </a:r>
            <a:endParaRPr b="0" lang="en-US" sz="2000" spc="-1" strike="noStrike">
              <a:solidFill>
                <a:srgbClr val="000000"/>
              </a:solidFill>
              <a:latin typeface="Arial"/>
            </a:endParaRPr>
          </a:p>
          <a:p>
            <a:pPr marL="4572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The sub-standard care resulted in physical, emotional, financial or other harm to the patient</a:t>
            </a:r>
            <a:endParaRPr b="0" lang="en-US" sz="2000" spc="-1" strike="noStrike">
              <a:solidFill>
                <a:srgbClr val="000000"/>
              </a:solidFill>
              <a:latin typeface="Arial"/>
            </a:endParaRPr>
          </a:p>
        </p:txBody>
      </p:sp>
      <p:sp>
        <p:nvSpPr>
          <p:cNvPr id="9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E0E3B0D-BF65-4D41-A343-A952957BB6E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99"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Failure to Document Compliance with Standards of Care</a:t>
            </a:r>
            <a:endParaRPr b="0" lang="en-US" sz="2400" spc="-1" strike="noStrike">
              <a:solidFill>
                <a:srgbClr val="000000"/>
              </a:solidFill>
              <a:latin typeface="Arial"/>
            </a:endParaRPr>
          </a:p>
          <a:p>
            <a:pPr algn="ctr">
              <a:lnSpc>
                <a:spcPct val="100000"/>
              </a:lnSpc>
            </a:pPr>
            <a:endParaRPr b="0" lang="en-US" sz="2400" spc="-1" strike="noStrike">
              <a:solidFill>
                <a:srgbClr val="000000"/>
              </a:solidFill>
              <a:latin typeface="Arial"/>
            </a:endParaRPr>
          </a:p>
          <a:p>
            <a:pPr marL="457200" indent="-367920">
              <a:lnSpc>
                <a:spcPct val="100000"/>
              </a:lnSpc>
              <a:buClr>
                <a:srgbClr val="000000"/>
              </a:buClr>
              <a:buFont typeface="Times New Roman"/>
              <a:buChar char="●"/>
            </a:pPr>
            <a:r>
              <a:rPr b="0" lang="en-US" sz="2200" spc="-1" strike="noStrike">
                <a:solidFill>
                  <a:srgbClr val="000000"/>
                </a:solidFill>
                <a:latin typeface="Times New Roman"/>
                <a:ea typeface="Times New Roman"/>
              </a:rPr>
              <a:t>Allows a plaintiff to credibly allege:</a:t>
            </a:r>
            <a:endParaRPr b="0" lang="en-US" sz="2200" spc="-1" strike="noStrike">
              <a:solidFill>
                <a:srgbClr val="000000"/>
              </a:solidFill>
              <a:latin typeface="Arial"/>
            </a:endParaRPr>
          </a:p>
          <a:p>
            <a:pPr lvl="1" marL="9144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That informed consent, risk management strategies, remedial actions to manage an adverse event, etc. never happened </a:t>
            </a:r>
            <a:endParaRPr b="0" lang="en-US" sz="2000" spc="-1" strike="noStrike">
              <a:solidFill>
                <a:srgbClr val="000000"/>
              </a:solidFill>
              <a:latin typeface="Arial"/>
            </a:endParaRPr>
          </a:p>
          <a:p>
            <a:pPr lvl="2" marL="13716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They never told me it could hurt or I could get injured!”</a:t>
            </a:r>
            <a:endParaRPr b="0" lang="en-US" sz="1800" spc="-1" strike="noStrike">
              <a:solidFill>
                <a:srgbClr val="000000"/>
              </a:solidFill>
              <a:latin typeface="Arial"/>
            </a:endParaRPr>
          </a:p>
          <a:p>
            <a:pPr lvl="2" marL="13716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They put in a needle just below the collar bone, and soon I started having difficulty breathing, but they didn’t ask me about what was going on!”</a:t>
            </a:r>
            <a:endParaRPr b="0" lang="en-US" sz="1800" spc="-1" strike="noStrike">
              <a:solidFill>
                <a:srgbClr val="000000"/>
              </a:solidFill>
              <a:latin typeface="Arial"/>
            </a:endParaRPr>
          </a:p>
          <a:p>
            <a:pPr lvl="2" marL="13716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I showed them the burn from the moxa, but they didn’t do anything!”</a:t>
            </a:r>
            <a:endParaRPr b="0" lang="en-US" sz="1800" spc="-1" strike="noStrike">
              <a:solidFill>
                <a:srgbClr val="000000"/>
              </a:solidFill>
              <a:latin typeface="Arial"/>
            </a:endParaRPr>
          </a:p>
          <a:p>
            <a:pPr lvl="1" marL="9144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The practitioner was sloppy, negligent, and performing below the standard of care regarding their professional duty to document</a:t>
            </a:r>
            <a:endParaRPr b="0" lang="en-US" sz="2000" spc="-1" strike="noStrike">
              <a:solidFill>
                <a:srgbClr val="000000"/>
              </a:solidFill>
              <a:latin typeface="Arial"/>
            </a:endParaRPr>
          </a:p>
          <a:p>
            <a:pPr lvl="2" marL="13716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If they didn’t document, what else might they have done wrong?</a:t>
            </a:r>
            <a:endParaRPr b="0" lang="en-US" sz="1800" spc="-1" strike="noStrike">
              <a:solidFill>
                <a:srgbClr val="000000"/>
              </a:solidFill>
              <a:latin typeface="Arial"/>
            </a:endParaRPr>
          </a:p>
        </p:txBody>
      </p:sp>
      <p:sp>
        <p:nvSpPr>
          <p:cNvPr id="10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9FD5D230-D0CA-4911-BEBF-9EDFE9F506C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02"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Good documentation is your best defense!</a:t>
            </a:r>
            <a:endParaRPr b="0" lang="en-US" sz="2400" spc="-1" strike="noStrike">
              <a:solidFill>
                <a:srgbClr val="000000"/>
              </a:solidFill>
              <a:latin typeface="Arial"/>
            </a:endParaRPr>
          </a:p>
          <a:p>
            <a:pPr algn="ctr">
              <a:lnSpc>
                <a:spcPct val="100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Thorough, high-quality documentation assists defense attorneys and expert witnesses in demonstrating:</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Actions that the practitioner has taken to obtain patient’s informed consent, and to manage risks and adverse events</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That the practitioner is knowledgeable of professional standards, and upholds them in performance of their duties.</a:t>
            </a:r>
            <a:endParaRPr b="0" lang="en-US" sz="2000" spc="-1" strike="noStrike">
              <a:solidFill>
                <a:srgbClr val="000000"/>
              </a:solidFill>
              <a:latin typeface="Arial"/>
            </a:endParaRPr>
          </a:p>
        </p:txBody>
      </p:sp>
      <p:sp>
        <p:nvSpPr>
          <p:cNvPr id="10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591BDDB-3823-42A6-81A3-E925D07166E3}"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05"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What makes for a good medical record?</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Legibility, clarity, language accessibility</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Audience sensitivity, respectfulness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Relevance, pertinence, completeness, appropriate detail and specificity</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Organization and presentation of data</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Defensibility of your treatment and billing to attorneys, regulatory boards and insurers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Support treatment authorization and reimbursement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Support for patient’s goals and needs</a:t>
            </a:r>
            <a:endParaRPr b="0" lang="en-US" sz="2000" spc="-1" strike="noStrike">
              <a:solidFill>
                <a:srgbClr val="000000"/>
              </a:solidFill>
              <a:latin typeface="Arial"/>
            </a:endParaRPr>
          </a:p>
        </p:txBody>
      </p:sp>
      <p:sp>
        <p:nvSpPr>
          <p:cNvPr id="10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D99EBA7D-3E73-45B4-886E-AA104BFC7478}"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08"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Good Ways to Learn D&amp;R:</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Request, read, study, emulate other medical provider’s reports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Textbooks, on-line resources? Very little for L.Ac.s...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Solicit supervisor/peer review</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Write and hone your own templates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Volunteer/apprentice as a scribe for an L.Ac. or other medical provider whose clinical practice and D&amp;R you like: a great way to simultaneously learn clinical and D&amp;R skills!</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If you’re a student, you may be able to get externship credit!</a:t>
            </a:r>
            <a:endParaRPr b="0" lang="en-US" sz="1800" spc="-1" strike="noStrike">
              <a:solidFill>
                <a:srgbClr val="000000"/>
              </a:solidFill>
              <a:latin typeface="Arial"/>
            </a:endParaRPr>
          </a:p>
        </p:txBody>
      </p:sp>
      <p:sp>
        <p:nvSpPr>
          <p:cNvPr id="10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4281FE92-E6F2-4392-8EF1-59FFBB4C5FAB}"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11"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Please do not use exact copies of </a:t>
            </a:r>
            <a:r>
              <a:rPr b="1" i="1" lang="en-US" sz="2400" spc="-1" strike="noStrike" u="sng">
                <a:solidFill>
                  <a:srgbClr val="000000"/>
                </a:solidFill>
                <a:uFillTx/>
                <a:latin typeface="Times New Roman"/>
                <a:ea typeface="Times New Roman"/>
              </a:rPr>
              <a:t>examples</a:t>
            </a:r>
            <a:r>
              <a:rPr b="1" lang="en-US" sz="2400" spc="-1" strike="noStrike" u="sng">
                <a:solidFill>
                  <a:srgbClr val="000000"/>
                </a:solidFill>
                <a:uFillTx/>
                <a:latin typeface="Times New Roman"/>
                <a:ea typeface="Times New Roman"/>
              </a:rPr>
              <a:t> in your D&amp;R!</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I am sharing examples of charting language </a:t>
            </a:r>
            <a:r>
              <a:rPr b="1" i="1" lang="en-US" sz="1600" spc="-1" strike="noStrike">
                <a:solidFill>
                  <a:srgbClr val="000000"/>
                </a:solidFill>
                <a:latin typeface="Times New Roman"/>
                <a:ea typeface="Times New Roman"/>
              </a:rPr>
              <a:t>on an honor/trust basis. </a:t>
            </a:r>
            <a:r>
              <a:rPr b="1" lang="en-US" sz="1600" spc="-1" strike="noStrike">
                <a:solidFill>
                  <a:srgbClr val="000000"/>
                </a:solidFill>
                <a:latin typeface="Times New Roman"/>
                <a:ea typeface="Times New Roman"/>
              </a:rPr>
              <a:t>Please don’t copy/paste the examples verbatim!</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The examples have taken me years to develop and refine, and are a work in progress, and I do </a:t>
            </a:r>
            <a:r>
              <a:rPr b="0" i="1" lang="en-US" sz="1600" spc="-1" strike="noStrike">
                <a:solidFill>
                  <a:srgbClr val="000000"/>
                </a:solidFill>
                <a:latin typeface="Times New Roman"/>
                <a:ea typeface="Times New Roman"/>
              </a:rPr>
              <a:t>not g</a:t>
            </a:r>
            <a:r>
              <a:rPr b="0" lang="en-US" sz="1600" spc="-1" strike="noStrike">
                <a:solidFill>
                  <a:srgbClr val="000000"/>
                </a:solidFill>
                <a:latin typeface="Times New Roman"/>
                <a:ea typeface="Times New Roman"/>
              </a:rPr>
              <a:t>uarantee them as fail-safe methods. I change my own templates as I see fit.</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I encourage you to study, understand, and internalize the concepts and principles, so you can apply them flexibly to your own practice and update them as needed</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If you want to use my examples as a starting point, please significantly edit and modify! </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If large #s of L.Ac.s start using my exact language, we all look like we’re all doing D&amp;R on a rote basis, rather than describing what we’re actually doing in our clinics.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Rote charting erodes credibility, and potentially hurts me, you, and our profession.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1" lang="en-US" sz="1600" spc="-1" strike="noStrike">
                <a:solidFill>
                  <a:srgbClr val="000000"/>
                </a:solidFill>
                <a:latin typeface="Times New Roman"/>
                <a:ea typeface="Times New Roman"/>
              </a:rPr>
              <a:t>Also, please do </a:t>
            </a:r>
            <a:r>
              <a:rPr b="1" i="1" lang="en-US" sz="1600" spc="-1" strike="noStrike">
                <a:solidFill>
                  <a:srgbClr val="000000"/>
                </a:solidFill>
                <a:latin typeface="Times New Roman"/>
                <a:ea typeface="Times New Roman"/>
              </a:rPr>
              <a:t>not </a:t>
            </a:r>
            <a:r>
              <a:rPr b="1" lang="en-US" sz="1600" spc="-1" strike="noStrike">
                <a:solidFill>
                  <a:srgbClr val="000000"/>
                </a:solidFill>
                <a:latin typeface="Times New Roman"/>
                <a:ea typeface="Times New Roman"/>
              </a:rPr>
              <a:t>distribute or sell examples, these class notes are copyrighted!</a:t>
            </a:r>
            <a:endParaRPr b="0" lang="en-US" sz="1600" spc="-1" strike="noStrike">
              <a:solidFill>
                <a:srgbClr val="000000"/>
              </a:solidFill>
              <a:latin typeface="Arial"/>
            </a:endParaRPr>
          </a:p>
        </p:txBody>
      </p:sp>
      <p:sp>
        <p:nvSpPr>
          <p:cNvPr id="11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FA1C1FE-DF80-42FE-8227-1EE3CB041D63}"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52" name="TextShape 2"/>
          <p:cNvSpPr txBox="1"/>
          <p:nvPr/>
        </p:nvSpPr>
        <p:spPr>
          <a:xfrm>
            <a:off x="287280" y="992160"/>
            <a:ext cx="8476560" cy="3983400"/>
          </a:xfrm>
          <a:prstGeom prst="rect">
            <a:avLst/>
          </a:prstGeom>
          <a:solidFill>
            <a:srgbClr val="ffffff"/>
          </a:solidFill>
          <a:ln>
            <a:noFill/>
          </a:ln>
        </p:spPr>
        <p:txBody>
          <a:bodyPr tIns="91440" bIns="91440">
            <a:noAutofit/>
          </a:bodyPr>
          <a:p>
            <a:pPr>
              <a:lnSpc>
                <a:spcPct val="115000"/>
              </a:lnSpc>
            </a:pPr>
            <a:r>
              <a:rPr b="0" i="1" lang="en-US" sz="2400" spc="-1" strike="noStrike">
                <a:solidFill>
                  <a:srgbClr val="000000"/>
                </a:solidFill>
                <a:latin typeface="Times New Roman"/>
                <a:ea typeface="Times New Roman"/>
              </a:rPr>
              <a:t> </a:t>
            </a:r>
            <a:endParaRPr b="0" lang="en-US" sz="2400" spc="-1" strike="noStrike">
              <a:solidFill>
                <a:srgbClr val="000000"/>
              </a:solidFill>
              <a:latin typeface="Arial"/>
            </a:endParaRPr>
          </a:p>
        </p:txBody>
      </p:sp>
      <p:sp>
        <p:nvSpPr>
          <p:cNvPr id="5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752B254-9272-4642-AAAD-2B142D0F4FDD}" type="slidenum">
              <a:rPr b="0" lang="en-US" sz="900" spc="-1" strike="noStrike">
                <a:solidFill>
                  <a:srgbClr val="424242"/>
                </a:solidFill>
                <a:latin typeface="Nunito"/>
                <a:ea typeface="Nunito"/>
              </a:rPr>
              <a:t>1</a:t>
            </a:fld>
            <a:endParaRPr b="0" lang="en-US" sz="900" spc="-1" strike="noStrike">
              <a:latin typeface="Times New Roman"/>
            </a:endParaRPr>
          </a:p>
        </p:txBody>
      </p:sp>
      <p:graphicFrame>
        <p:nvGraphicFramePr>
          <p:cNvPr id="54" name="Table 4"/>
          <p:cNvGraphicFramePr/>
          <p:nvPr/>
        </p:nvGraphicFramePr>
        <p:xfrm>
          <a:off x="906120" y="1067760"/>
          <a:ext cx="7238520" cy="3544920"/>
        </p:xfrm>
        <a:graphic>
          <a:graphicData uri="http://schemas.openxmlformats.org/drawingml/2006/table">
            <a:tbl>
              <a:tblPr/>
              <a:tblGrid>
                <a:gridCol w="5705640"/>
                <a:gridCol w="1532880"/>
              </a:tblGrid>
              <a:tr h="454320">
                <a:tc>
                  <a:txBody>
                    <a:bodyPr lIns="91080" rIns="91080" tIns="91080" bIns="91080">
                      <a:noAutofit/>
                    </a:bodyPr>
                    <a:p>
                      <a:pPr algn="ctr">
                        <a:lnSpc>
                          <a:spcPct val="100000"/>
                        </a:lnSpc>
                      </a:pPr>
                      <a:r>
                        <a:rPr b="1" lang="en-US" sz="1800" spc="-1" strike="noStrike" u="sng">
                          <a:solidFill>
                            <a:srgbClr val="000000"/>
                          </a:solidFill>
                          <a:uFillTx/>
                          <a:latin typeface="Arial"/>
                          <a:ea typeface="Arial"/>
                        </a:rPr>
                        <a:t>Documentation &amp; Reporting Topics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algn="ctr">
                        <a:lnSpc>
                          <a:spcPct val="100000"/>
                        </a:lnSpc>
                      </a:pPr>
                      <a:r>
                        <a:rPr b="1" lang="en-US" sz="1800" spc="-1" strike="noStrike" u="sng">
                          <a:solidFill>
                            <a:srgbClr val="000000"/>
                          </a:solidFill>
                          <a:uFillTx/>
                          <a:latin typeface="Arial"/>
                          <a:ea typeface="Arial"/>
                        </a:rPr>
                        <a:t>Slide #s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455760">
                <a:tc>
                  <a:txBody>
                    <a:bodyPr lIns="91080" rIns="91080" tIns="91080" bIns="91080">
                      <a:noAutofit/>
                    </a:bodyPr>
                    <a:p>
                      <a:pPr>
                        <a:lnSpc>
                          <a:spcPct val="100000"/>
                        </a:lnSpc>
                      </a:pPr>
                      <a:r>
                        <a:rPr b="0" lang="en-US" sz="1600" spc="-1" strike="noStrike">
                          <a:solidFill>
                            <a:srgbClr val="000000"/>
                          </a:solidFill>
                          <a:latin typeface="Arial"/>
                          <a:ea typeface="Arial"/>
                        </a:rPr>
                        <a:t>Overview, purposes and benefits of high-quality D&amp;R</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marL="457200" algn="r">
                        <a:lnSpc>
                          <a:spcPct val="100000"/>
                        </a:lnSpc>
                      </a:pPr>
                      <a:r>
                        <a:rPr b="0" lang="en-US" sz="1600" spc="-1" strike="noStrike">
                          <a:solidFill>
                            <a:srgbClr val="000000"/>
                          </a:solidFill>
                          <a:latin typeface="Arial"/>
                          <a:ea typeface="Arial"/>
                        </a:rPr>
                        <a:t>3-10</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455760">
                <a:tc>
                  <a:txBody>
                    <a:bodyPr lIns="91080" rIns="91080" tIns="91080" bIns="91080">
                      <a:noAutofit/>
                    </a:bodyPr>
                    <a:p>
                      <a:pPr>
                        <a:lnSpc>
                          <a:spcPct val="100000"/>
                        </a:lnSpc>
                      </a:pPr>
                      <a:r>
                        <a:rPr b="0" lang="en-US" sz="1600" spc="-1" strike="noStrike">
                          <a:solidFill>
                            <a:srgbClr val="000000"/>
                          </a:solidFill>
                          <a:latin typeface="Arial"/>
                          <a:ea typeface="Arial"/>
                        </a:rPr>
                        <a:t>Laws, ethics, and standards of care re: D&amp;R</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marL="457200" algn="r">
                        <a:lnSpc>
                          <a:spcPct val="100000"/>
                        </a:lnSpc>
                      </a:pPr>
                      <a:r>
                        <a:rPr b="0" lang="en-US" sz="1600" spc="-1" strike="noStrike">
                          <a:solidFill>
                            <a:srgbClr val="000000"/>
                          </a:solidFill>
                          <a:latin typeface="Arial"/>
                          <a:ea typeface="Arial"/>
                        </a:rPr>
                        <a:t>11-17</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455760">
                <a:tc>
                  <a:txBody>
                    <a:bodyPr lIns="91080" rIns="91080" tIns="91080" bIns="91080">
                      <a:noAutofit/>
                    </a:bodyPr>
                    <a:p>
                      <a:pPr>
                        <a:lnSpc>
                          <a:spcPct val="100000"/>
                        </a:lnSpc>
                      </a:pPr>
                      <a:r>
                        <a:rPr b="0" lang="en-US" sz="1600" spc="-1" strike="noStrike">
                          <a:solidFill>
                            <a:srgbClr val="000000"/>
                          </a:solidFill>
                          <a:latin typeface="Arial"/>
                          <a:ea typeface="Arial"/>
                        </a:rPr>
                        <a:t>Ways to learn and improve D&amp;R</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marL="457200" algn="r">
                        <a:lnSpc>
                          <a:spcPct val="100000"/>
                        </a:lnSpc>
                      </a:pPr>
                      <a:r>
                        <a:rPr b="0" lang="en-US" sz="1600" spc="-1" strike="noStrike">
                          <a:solidFill>
                            <a:srgbClr val="000000"/>
                          </a:solidFill>
                          <a:latin typeface="Arial"/>
                          <a:ea typeface="Arial"/>
                        </a:rPr>
                        <a:t>18-19</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455760">
                <a:tc>
                  <a:txBody>
                    <a:bodyPr lIns="91080" rIns="91080" tIns="91080" bIns="91080">
                      <a:noAutofit/>
                    </a:bodyPr>
                    <a:p>
                      <a:pPr>
                        <a:lnSpc>
                          <a:spcPct val="100000"/>
                        </a:lnSpc>
                      </a:pPr>
                      <a:r>
                        <a:rPr b="0" lang="en-US" sz="1600" spc="-1" strike="noStrike">
                          <a:solidFill>
                            <a:srgbClr val="000000"/>
                          </a:solidFill>
                          <a:latin typeface="Arial"/>
                          <a:ea typeface="Arial"/>
                        </a:rPr>
                        <a:t>Audiences to consider for D&amp;R; avoiding insurer audits</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marL="457200" algn="r">
                        <a:lnSpc>
                          <a:spcPct val="100000"/>
                        </a:lnSpc>
                      </a:pPr>
                      <a:r>
                        <a:rPr b="0" lang="en-US" sz="1600" spc="-1" strike="noStrike">
                          <a:solidFill>
                            <a:srgbClr val="000000"/>
                          </a:solidFill>
                          <a:latin typeface="Arial"/>
                          <a:ea typeface="Arial"/>
                        </a:rPr>
                        <a:t>19-38</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633960">
                <a:tc>
                  <a:txBody>
                    <a:bodyPr lIns="91080" rIns="91080" tIns="91080" bIns="91080">
                      <a:noAutofit/>
                    </a:bodyPr>
                    <a:p>
                      <a:pPr>
                        <a:lnSpc>
                          <a:spcPct val="100000"/>
                        </a:lnSpc>
                      </a:pPr>
                      <a:r>
                        <a:rPr b="0" lang="en-US" sz="1600" spc="-1" strike="noStrike">
                          <a:solidFill>
                            <a:srgbClr val="000000"/>
                          </a:solidFill>
                          <a:latin typeface="Arial"/>
                          <a:ea typeface="Arial"/>
                        </a:rPr>
                        <a:t>Structure and contents of HPIs and SOAP notes:</a:t>
                      </a:r>
                      <a:endParaRPr b="0" lang="en-US" sz="1600" spc="-1" strike="noStrike">
                        <a:latin typeface="Arial"/>
                      </a:endParaRPr>
                    </a:p>
                    <a:p>
                      <a:pPr>
                        <a:lnSpc>
                          <a:spcPct val="100000"/>
                        </a:lnSpc>
                      </a:pPr>
                      <a:r>
                        <a:rPr b="0" lang="en-US" sz="1600" spc="-1" strike="noStrike">
                          <a:solidFill>
                            <a:srgbClr val="000000"/>
                          </a:solidFill>
                          <a:latin typeface="Arial"/>
                          <a:ea typeface="Arial"/>
                        </a:rPr>
                        <a:t>history, physical exam, assessment and plan</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marL="457200" algn="r">
                        <a:lnSpc>
                          <a:spcPct val="100000"/>
                        </a:lnSpc>
                      </a:pPr>
                      <a:r>
                        <a:rPr b="0" lang="en-US" sz="1600" spc="-1" strike="noStrike">
                          <a:solidFill>
                            <a:srgbClr val="000000"/>
                          </a:solidFill>
                          <a:latin typeface="Arial"/>
                          <a:ea typeface="Arial"/>
                        </a:rPr>
                        <a:t>39-118</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633960">
                <a:tc>
                  <a:txBody>
                    <a:bodyPr lIns="91080" rIns="91080" tIns="91080" bIns="91080">
                      <a:noAutofit/>
                    </a:bodyPr>
                    <a:p>
                      <a:pPr>
                        <a:lnSpc>
                          <a:spcPct val="100000"/>
                        </a:lnSpc>
                      </a:pPr>
                      <a:r>
                        <a:rPr b="0" lang="en-US" sz="1600" spc="-1" strike="noStrike">
                          <a:solidFill>
                            <a:srgbClr val="000000"/>
                          </a:solidFill>
                          <a:latin typeface="Arial"/>
                          <a:ea typeface="Arial"/>
                        </a:rPr>
                        <a:t>Ownership, transfer and release of records</a:t>
                      </a: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marL="457200" algn="r">
                        <a:lnSpc>
                          <a:spcPct val="100000"/>
                        </a:lnSpc>
                      </a:pPr>
                      <a:r>
                        <a:rPr b="0" lang="en-US" sz="1600" spc="-1" strike="noStrike">
                          <a:solidFill>
                            <a:srgbClr val="000000"/>
                          </a:solidFill>
                          <a:latin typeface="Arial"/>
                          <a:ea typeface="Arial"/>
                        </a:rPr>
                        <a:t>119-127</a:t>
                      </a:r>
                      <a:endParaRPr b="0" lang="en-US" sz="1600" spc="-1" strike="noStrike">
                        <a:latin typeface="Arial"/>
                      </a:endParaRPr>
                    </a:p>
                    <a:p>
                      <a:pPr marL="457200" algn="r">
                        <a:lnSpc>
                          <a:spcPct val="100000"/>
                        </a:lnSpc>
                      </a:pPr>
                      <a:endParaRPr b="0" lang="en-US" sz="16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14"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Potential Audiences for D&amp;R</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Yourself and your in-house staff/colleagues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Outside medical professionals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Legal and regulatory audiences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Researchers and research publications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Other public agencies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The patient and their family</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If you bill insurance: claims adjustors, utilization reviewers</a:t>
            </a:r>
            <a:endParaRPr b="0" lang="en-US" sz="2200" spc="-1" strike="noStrike">
              <a:solidFill>
                <a:srgbClr val="000000"/>
              </a:solidFill>
              <a:latin typeface="Arial"/>
            </a:endParaRPr>
          </a:p>
        </p:txBody>
      </p:sp>
      <p:sp>
        <p:nvSpPr>
          <p:cNvPr id="11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CFA4444-D52C-44D4-9BD8-7ED7BC1086DB}"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17"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Potential Medical Professional Audiences for D&amp;R</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Emergency Services paramedics, EMTs etc. (911 call)</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Those that refer to you and those to whom you refer</a:t>
            </a:r>
            <a:endParaRPr b="0" lang="en-US" sz="2000" spc="-1" strike="noStrike">
              <a:solidFill>
                <a:srgbClr val="000000"/>
              </a:solidFill>
              <a:latin typeface="Arial"/>
            </a:endParaRPr>
          </a:p>
          <a:p>
            <a:pPr lvl="2" marL="13716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Of equal or greater licensure/degree status</a:t>
            </a:r>
            <a:endParaRPr b="0" lang="en-US" sz="1800" spc="-1" strike="noStrike">
              <a:solidFill>
                <a:srgbClr val="000000"/>
              </a:solidFill>
              <a:latin typeface="Arial"/>
            </a:endParaRPr>
          </a:p>
          <a:p>
            <a:pPr lvl="2" marL="13716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Of lesser status if you wish to give them information/direction</a:t>
            </a:r>
            <a:endParaRPr b="0" lang="en-US" sz="1800" spc="-1" strike="noStrike">
              <a:solidFill>
                <a:srgbClr val="000000"/>
              </a:solidFill>
              <a:latin typeface="Arial"/>
            </a:endParaRPr>
          </a:p>
          <a:p>
            <a:pPr lvl="2" marL="13716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Anyone you want to cultivate a relationship with</a:t>
            </a:r>
            <a:endParaRPr b="0" lang="en-US" sz="18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Those with whom the patient requests that you share records</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Public health (infectious diseases, etc.)</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Child protective services, other agencies re: abuse intervention</a:t>
            </a:r>
            <a:endParaRPr b="0" lang="en-US" sz="2000" spc="-1" strike="noStrike">
              <a:solidFill>
                <a:srgbClr val="000000"/>
              </a:solidFill>
              <a:latin typeface="Arial"/>
            </a:endParaRPr>
          </a:p>
        </p:txBody>
      </p:sp>
      <p:sp>
        <p:nvSpPr>
          <p:cNvPr id="11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F140B9A-930D-42B3-8A23-F5C6EA0DBF33}"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TextShape 1"/>
          <p:cNvSpPr txBox="1"/>
          <p:nvPr/>
        </p:nvSpPr>
        <p:spPr>
          <a:xfrm>
            <a:off x="1303920" y="14472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20" name="TextShape 2"/>
          <p:cNvSpPr txBox="1"/>
          <p:nvPr/>
        </p:nvSpPr>
        <p:spPr>
          <a:xfrm>
            <a:off x="287280" y="1105920"/>
            <a:ext cx="8476560" cy="3869640"/>
          </a:xfrm>
          <a:prstGeom prst="rect">
            <a:avLst/>
          </a:prstGeom>
          <a:solidFill>
            <a:srgbClr val="ffffff"/>
          </a:solidFill>
          <a:ln>
            <a:noFill/>
          </a:ln>
        </p:spPr>
        <p:txBody>
          <a:bodyPr tIns="91440" bIns="91440">
            <a:noAutofit/>
          </a:bodyPr>
          <a:p>
            <a:pPr marL="457200">
              <a:lnSpc>
                <a:spcPct val="115000"/>
              </a:lnSpc>
            </a:pPr>
            <a:r>
              <a:rPr b="0" lang="en-US" sz="2000" spc="-1" strike="noStrike">
                <a:solidFill>
                  <a:srgbClr val="000000"/>
                </a:solidFill>
                <a:latin typeface="Times New Roman"/>
                <a:ea typeface="Times New Roman"/>
              </a:rPr>
              <a:t>(California; may vary in other states)</a:t>
            </a:r>
            <a:endParaRPr b="0" lang="en-US" sz="2000" spc="-1" strike="noStrike">
              <a:solidFill>
                <a:srgbClr val="000000"/>
              </a:solidFill>
              <a:latin typeface="Arial"/>
            </a:endParaRPr>
          </a:p>
        </p:txBody>
      </p:sp>
      <p:sp>
        <p:nvSpPr>
          <p:cNvPr id="12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141A6F2-515F-430D-A12D-516871A16AFF}" type="slidenum">
              <a:rPr b="0" lang="en-US" sz="900" spc="-1" strike="noStrike">
                <a:solidFill>
                  <a:srgbClr val="424242"/>
                </a:solidFill>
                <a:latin typeface="Nunito"/>
                <a:ea typeface="Nunito"/>
              </a:rPr>
              <a:t>1</a:t>
            </a:fld>
            <a:endParaRPr b="0" lang="en-US" sz="900" spc="-1" strike="noStrike">
              <a:latin typeface="Times New Roman"/>
            </a:endParaRPr>
          </a:p>
        </p:txBody>
      </p:sp>
      <p:sp>
        <p:nvSpPr>
          <p:cNvPr id="122" name="CustomShape 4"/>
          <p:cNvSpPr/>
          <p:nvPr/>
        </p:nvSpPr>
        <p:spPr>
          <a:xfrm>
            <a:off x="2367000" y="594000"/>
            <a:ext cx="5357880" cy="808920"/>
          </a:xfrm>
          <a:prstGeom prst="rect">
            <a:avLst/>
          </a:prstGeom>
          <a:noFill/>
          <a:ln>
            <a:noFill/>
          </a:ln>
        </p:spPr>
        <p:style>
          <a:lnRef idx="0"/>
          <a:fillRef idx="0"/>
          <a:effectRef idx="0"/>
          <a:fontRef idx="minor"/>
        </p:style>
        <p:txBody>
          <a:bodyPr>
            <a:noAutofit/>
          </a:bodyPr>
          <a:p>
            <a:pPr>
              <a:lnSpc>
                <a:spcPct val="120000"/>
              </a:lnSpc>
            </a:pPr>
            <a:r>
              <a:rPr b="1" lang="en-US" sz="2400" spc="-1" strike="noStrike">
                <a:solidFill>
                  <a:srgbClr val="434343"/>
                </a:solidFill>
                <a:latin typeface="Arial"/>
                <a:ea typeface="Arial"/>
              </a:rPr>
              <a:t>Hierarchy of Degree/Licensure</a:t>
            </a:r>
            <a:endParaRPr b="0" lang="en-US" sz="2400" spc="-1" strike="noStrike">
              <a:latin typeface="Arial"/>
            </a:endParaRPr>
          </a:p>
        </p:txBody>
      </p:sp>
      <p:grpSp>
        <p:nvGrpSpPr>
          <p:cNvPr id="123" name="Group 5"/>
          <p:cNvGrpSpPr/>
          <p:nvPr/>
        </p:nvGrpSpPr>
        <p:grpSpPr>
          <a:xfrm>
            <a:off x="2038320" y="1218240"/>
            <a:ext cx="5535000" cy="3527280"/>
            <a:chOff x="2038320" y="1218240"/>
            <a:chExt cx="5535000" cy="3527280"/>
          </a:xfrm>
        </p:grpSpPr>
        <p:sp>
          <p:nvSpPr>
            <p:cNvPr id="124" name="CustomShape 6"/>
            <p:cNvSpPr/>
            <p:nvPr/>
          </p:nvSpPr>
          <p:spPr>
            <a:xfrm>
              <a:off x="4081320" y="1640880"/>
              <a:ext cx="1449360" cy="812880"/>
            </a:xfrm>
            <a:prstGeom prst="trapezoid">
              <a:avLst>
                <a:gd name="adj" fmla="val 77473"/>
              </a:avLst>
            </a:prstGeom>
            <a:solidFill>
              <a:srgbClr val="009dd9"/>
            </a:solidFill>
            <a:ln w="25560">
              <a:solidFill>
                <a:srgbClr val="ffffff"/>
              </a:solidFill>
              <a:round/>
            </a:ln>
          </p:spPr>
          <p:style>
            <a:lnRef idx="0"/>
            <a:fillRef idx="0"/>
            <a:effectRef idx="0"/>
            <a:fontRef idx="minor"/>
          </p:style>
        </p:sp>
        <p:sp>
          <p:nvSpPr>
            <p:cNvPr id="125" name="CustomShape 7"/>
            <p:cNvSpPr/>
            <p:nvPr/>
          </p:nvSpPr>
          <p:spPr>
            <a:xfrm>
              <a:off x="4081320" y="1218240"/>
              <a:ext cx="1449360" cy="1235520"/>
            </a:xfrm>
            <a:prstGeom prst="rect">
              <a:avLst/>
            </a:prstGeom>
            <a:noFill/>
            <a:ln>
              <a:noFill/>
            </a:ln>
          </p:spPr>
          <p:style>
            <a:lnRef idx="0"/>
            <a:fillRef idx="0"/>
            <a:effectRef idx="0"/>
            <a:fontRef idx="minor"/>
          </p:style>
          <p:txBody>
            <a:bodyPr lIns="20160" rIns="20160" tIns="20160" bIns="20160" anchor="ctr">
              <a:noAutofit/>
            </a:bodyPr>
            <a:p>
              <a:pPr algn="ctr">
                <a:lnSpc>
                  <a:spcPct val="90000"/>
                </a:lnSpc>
              </a:pPr>
              <a:endParaRPr b="0" lang="en-US" sz="1800" spc="-1" strike="noStrike">
                <a:latin typeface="Arial"/>
              </a:endParaRPr>
            </a:p>
            <a:p>
              <a:pPr algn="ctr">
                <a:lnSpc>
                  <a:spcPct val="90000"/>
                </a:lnSpc>
                <a:spcBef>
                  <a:spcPts val="561"/>
                </a:spcBef>
              </a:pPr>
              <a:endParaRPr b="0" lang="en-US" sz="1800" spc="-1" strike="noStrike">
                <a:latin typeface="Arial"/>
              </a:endParaRPr>
            </a:p>
            <a:p>
              <a:pPr algn="ctr">
                <a:lnSpc>
                  <a:spcPct val="90000"/>
                </a:lnSpc>
                <a:spcBef>
                  <a:spcPts val="561"/>
                </a:spcBef>
              </a:pPr>
              <a:r>
                <a:rPr b="0" lang="en-US" sz="1400" spc="-1" strike="noStrike">
                  <a:solidFill>
                    <a:srgbClr val="434343"/>
                  </a:solidFill>
                  <a:latin typeface="Arial"/>
                  <a:ea typeface="Arial"/>
                </a:rPr>
                <a:t>DO, MD</a:t>
              </a:r>
              <a:endParaRPr b="0" lang="en-US" sz="1400" spc="-1" strike="noStrike">
                <a:latin typeface="Arial"/>
              </a:endParaRPr>
            </a:p>
          </p:txBody>
        </p:sp>
        <p:sp>
          <p:nvSpPr>
            <p:cNvPr id="126" name="CustomShape 8"/>
            <p:cNvSpPr/>
            <p:nvPr/>
          </p:nvSpPr>
          <p:spPr>
            <a:xfrm>
              <a:off x="3672720" y="2454120"/>
              <a:ext cx="2266560" cy="457920"/>
            </a:xfrm>
            <a:prstGeom prst="trapezoid">
              <a:avLst>
                <a:gd name="adj" fmla="val 77473"/>
              </a:avLst>
            </a:prstGeom>
            <a:solidFill>
              <a:srgbClr val="08d0d9"/>
            </a:solidFill>
            <a:ln w="25560">
              <a:solidFill>
                <a:srgbClr val="ffffff"/>
              </a:solidFill>
              <a:round/>
            </a:ln>
          </p:spPr>
          <p:style>
            <a:lnRef idx="0"/>
            <a:fillRef idx="0"/>
            <a:effectRef idx="0"/>
            <a:fontRef idx="minor"/>
          </p:style>
        </p:sp>
        <p:sp>
          <p:nvSpPr>
            <p:cNvPr id="127" name="CustomShape 9"/>
            <p:cNvSpPr/>
            <p:nvPr/>
          </p:nvSpPr>
          <p:spPr>
            <a:xfrm>
              <a:off x="4069440" y="2454120"/>
              <a:ext cx="1473120" cy="457920"/>
            </a:xfrm>
            <a:prstGeom prst="rect">
              <a:avLst/>
            </a:prstGeom>
            <a:noFill/>
            <a:ln>
              <a:noFill/>
            </a:ln>
          </p:spPr>
          <p:style>
            <a:lnRef idx="0"/>
            <a:fillRef idx="0"/>
            <a:effectRef idx="0"/>
            <a:fontRef idx="minor"/>
          </p:style>
          <p:txBody>
            <a:bodyPr lIns="20160" rIns="20160" tIns="20160" bIns="20160" anchor="ctr">
              <a:noAutofit/>
            </a:bodyPr>
            <a:p>
              <a:pPr algn="ctr">
                <a:lnSpc>
                  <a:spcPct val="90000"/>
                </a:lnSpc>
              </a:pPr>
              <a:r>
                <a:rPr b="0" lang="en-US" sz="1400" spc="-1" strike="noStrike">
                  <a:solidFill>
                    <a:srgbClr val="434343"/>
                  </a:solidFill>
                  <a:latin typeface="Arial"/>
                  <a:ea typeface="Arial"/>
                </a:rPr>
                <a:t>DDS, DC, DPM</a:t>
              </a:r>
              <a:endParaRPr b="0" lang="en-US" sz="1400" spc="-1" strike="noStrike">
                <a:latin typeface="Arial"/>
              </a:endParaRPr>
            </a:p>
          </p:txBody>
        </p:sp>
        <p:sp>
          <p:nvSpPr>
            <p:cNvPr id="128" name="CustomShape 10"/>
            <p:cNvSpPr/>
            <p:nvPr/>
          </p:nvSpPr>
          <p:spPr>
            <a:xfrm>
              <a:off x="3264120" y="2912400"/>
              <a:ext cx="3083400" cy="457920"/>
            </a:xfrm>
            <a:prstGeom prst="trapezoid">
              <a:avLst>
                <a:gd name="adj" fmla="val 77473"/>
              </a:avLst>
            </a:prstGeom>
            <a:solidFill>
              <a:srgbClr val="0dcf99"/>
            </a:solidFill>
            <a:ln w="25560">
              <a:solidFill>
                <a:srgbClr val="ffffff"/>
              </a:solidFill>
              <a:round/>
            </a:ln>
          </p:spPr>
          <p:style>
            <a:lnRef idx="0"/>
            <a:fillRef idx="0"/>
            <a:effectRef idx="0"/>
            <a:fontRef idx="minor"/>
          </p:style>
        </p:sp>
        <p:sp>
          <p:nvSpPr>
            <p:cNvPr id="129" name="CustomShape 11"/>
            <p:cNvSpPr/>
            <p:nvPr/>
          </p:nvSpPr>
          <p:spPr>
            <a:xfrm>
              <a:off x="3803760" y="2912400"/>
              <a:ext cx="2004480" cy="457920"/>
            </a:xfrm>
            <a:prstGeom prst="rect">
              <a:avLst/>
            </a:prstGeom>
            <a:noFill/>
            <a:ln>
              <a:noFill/>
            </a:ln>
          </p:spPr>
          <p:style>
            <a:lnRef idx="0"/>
            <a:fillRef idx="0"/>
            <a:effectRef idx="0"/>
            <a:fontRef idx="minor"/>
          </p:style>
          <p:txBody>
            <a:bodyPr lIns="20160" rIns="20160" tIns="20160" bIns="20160" anchor="ctr">
              <a:noAutofit/>
            </a:bodyPr>
            <a:p>
              <a:pPr algn="ctr">
                <a:lnSpc>
                  <a:spcPct val="90000"/>
                </a:lnSpc>
              </a:pPr>
              <a:r>
                <a:rPr b="0" lang="en-US" sz="1400" spc="-1" strike="noStrike">
                  <a:solidFill>
                    <a:srgbClr val="434343"/>
                  </a:solidFill>
                  <a:latin typeface="Arial"/>
                  <a:ea typeface="Arial"/>
                </a:rPr>
                <a:t>LAc/DAOM/DACM  DNM, PsyD</a:t>
              </a:r>
              <a:endParaRPr b="0" lang="en-US" sz="1400" spc="-1" strike="noStrike">
                <a:latin typeface="Arial"/>
              </a:endParaRPr>
            </a:p>
          </p:txBody>
        </p:sp>
        <p:sp>
          <p:nvSpPr>
            <p:cNvPr id="130" name="CustomShape 12"/>
            <p:cNvSpPr/>
            <p:nvPr/>
          </p:nvSpPr>
          <p:spPr>
            <a:xfrm>
              <a:off x="2855520" y="3371040"/>
              <a:ext cx="3900960" cy="457920"/>
            </a:xfrm>
            <a:prstGeom prst="trapezoid">
              <a:avLst>
                <a:gd name="adj" fmla="val 77473"/>
              </a:avLst>
            </a:prstGeom>
            <a:solidFill>
              <a:srgbClr val="7cca62"/>
            </a:solidFill>
            <a:ln w="25560">
              <a:solidFill>
                <a:srgbClr val="ffffff"/>
              </a:solidFill>
              <a:round/>
            </a:ln>
          </p:spPr>
          <p:style>
            <a:lnRef idx="0"/>
            <a:fillRef idx="0"/>
            <a:effectRef idx="0"/>
            <a:fontRef idx="minor"/>
          </p:style>
        </p:sp>
        <p:sp>
          <p:nvSpPr>
            <p:cNvPr id="131" name="CustomShape 13"/>
            <p:cNvSpPr/>
            <p:nvPr/>
          </p:nvSpPr>
          <p:spPr>
            <a:xfrm>
              <a:off x="3538440" y="3371040"/>
              <a:ext cx="2535120" cy="457920"/>
            </a:xfrm>
            <a:prstGeom prst="rect">
              <a:avLst/>
            </a:prstGeom>
            <a:noFill/>
            <a:ln>
              <a:noFill/>
            </a:ln>
          </p:spPr>
          <p:style>
            <a:lnRef idx="0"/>
            <a:fillRef idx="0"/>
            <a:effectRef idx="0"/>
            <a:fontRef idx="minor"/>
          </p:style>
          <p:txBody>
            <a:bodyPr lIns="20160" rIns="20160" tIns="20160" bIns="20160" anchor="ctr">
              <a:noAutofit/>
            </a:bodyPr>
            <a:p>
              <a:pPr algn="ctr">
                <a:lnSpc>
                  <a:spcPct val="90000"/>
                </a:lnSpc>
              </a:pPr>
              <a:r>
                <a:rPr b="0" lang="en-US" sz="1400" spc="-1" strike="noStrike">
                  <a:solidFill>
                    <a:srgbClr val="434343"/>
                  </a:solidFill>
                  <a:latin typeface="Arial"/>
                  <a:ea typeface="Arial"/>
                </a:rPr>
                <a:t>Mid-level: FNP, PA-C</a:t>
              </a:r>
              <a:endParaRPr b="0" lang="en-US" sz="1400" spc="-1" strike="noStrike">
                <a:latin typeface="Arial"/>
              </a:endParaRPr>
            </a:p>
          </p:txBody>
        </p:sp>
        <p:sp>
          <p:nvSpPr>
            <p:cNvPr id="132" name="CustomShape 14"/>
            <p:cNvSpPr/>
            <p:nvPr/>
          </p:nvSpPr>
          <p:spPr>
            <a:xfrm>
              <a:off x="2446920" y="3829320"/>
              <a:ext cx="4717800" cy="457920"/>
            </a:xfrm>
            <a:prstGeom prst="trapezoid">
              <a:avLst>
                <a:gd name="adj" fmla="val 77473"/>
              </a:avLst>
            </a:prstGeom>
            <a:solidFill>
              <a:srgbClr val="a3c147"/>
            </a:solidFill>
            <a:ln w="25560">
              <a:solidFill>
                <a:srgbClr val="ffffff"/>
              </a:solidFill>
              <a:round/>
            </a:ln>
          </p:spPr>
          <p:style>
            <a:lnRef idx="0"/>
            <a:fillRef idx="0"/>
            <a:effectRef idx="0"/>
            <a:fontRef idx="minor"/>
          </p:style>
        </p:sp>
        <p:sp>
          <p:nvSpPr>
            <p:cNvPr id="133" name="CustomShape 15"/>
            <p:cNvSpPr/>
            <p:nvPr/>
          </p:nvSpPr>
          <p:spPr>
            <a:xfrm>
              <a:off x="3272760" y="3829320"/>
              <a:ext cx="3066480" cy="457920"/>
            </a:xfrm>
            <a:prstGeom prst="rect">
              <a:avLst/>
            </a:prstGeom>
            <a:noFill/>
            <a:ln>
              <a:noFill/>
            </a:ln>
          </p:spPr>
          <p:style>
            <a:lnRef idx="0"/>
            <a:fillRef idx="0"/>
            <a:effectRef idx="0"/>
            <a:fontRef idx="minor"/>
          </p:style>
          <p:txBody>
            <a:bodyPr lIns="20160" rIns="20160" tIns="20160" bIns="20160" anchor="ctr">
              <a:noAutofit/>
            </a:bodyPr>
            <a:p>
              <a:pPr algn="ctr">
                <a:lnSpc>
                  <a:spcPct val="90000"/>
                </a:lnSpc>
              </a:pPr>
              <a:r>
                <a:rPr b="0" lang="en-US" sz="1400" spc="-1" strike="noStrike">
                  <a:solidFill>
                    <a:srgbClr val="434343"/>
                  </a:solidFill>
                  <a:latin typeface="Arial"/>
                  <a:ea typeface="Arial"/>
                </a:rPr>
                <a:t>Allied Health: DPT, RT, AT-C, etc. </a:t>
              </a:r>
              <a:endParaRPr b="0" lang="en-US" sz="1400" spc="-1" strike="noStrike">
                <a:latin typeface="Arial"/>
              </a:endParaRPr>
            </a:p>
          </p:txBody>
        </p:sp>
        <p:sp>
          <p:nvSpPr>
            <p:cNvPr id="134" name="CustomShape 16"/>
            <p:cNvSpPr/>
            <p:nvPr/>
          </p:nvSpPr>
          <p:spPr>
            <a:xfrm>
              <a:off x="2038320" y="4287600"/>
              <a:ext cx="5535000" cy="457920"/>
            </a:xfrm>
            <a:prstGeom prst="trapezoid">
              <a:avLst>
                <a:gd name="adj" fmla="val 77473"/>
              </a:avLst>
            </a:prstGeom>
            <a:solidFill>
              <a:srgbClr val="ffe599"/>
            </a:solidFill>
            <a:ln w="25560">
              <a:solidFill>
                <a:srgbClr val="ffffff"/>
              </a:solidFill>
              <a:round/>
            </a:ln>
          </p:spPr>
          <p:style>
            <a:lnRef idx="0"/>
            <a:fillRef idx="0"/>
            <a:effectRef idx="0"/>
            <a:fontRef idx="minor"/>
          </p:style>
        </p:sp>
        <p:sp>
          <p:nvSpPr>
            <p:cNvPr id="135" name="CustomShape 17"/>
            <p:cNvSpPr/>
            <p:nvPr/>
          </p:nvSpPr>
          <p:spPr>
            <a:xfrm>
              <a:off x="3007080" y="4287600"/>
              <a:ext cx="3597480" cy="457920"/>
            </a:xfrm>
            <a:prstGeom prst="rect">
              <a:avLst/>
            </a:prstGeom>
            <a:solidFill>
              <a:srgbClr val="ffe599"/>
            </a:solidFill>
            <a:ln>
              <a:noFill/>
            </a:ln>
          </p:spPr>
          <p:style>
            <a:lnRef idx="0"/>
            <a:fillRef idx="0"/>
            <a:effectRef idx="0"/>
            <a:fontRef idx="minor"/>
          </p:style>
          <p:txBody>
            <a:bodyPr lIns="20160" rIns="20160" tIns="20160" bIns="20160" anchor="ctr">
              <a:noAutofit/>
            </a:bodyPr>
            <a:p>
              <a:pPr algn="ctr">
                <a:lnSpc>
                  <a:spcPct val="90000"/>
                </a:lnSpc>
              </a:pPr>
              <a:r>
                <a:rPr b="0" lang="en-US" sz="1400" spc="-1" strike="noStrike">
                  <a:solidFill>
                    <a:srgbClr val="434343"/>
                  </a:solidFill>
                  <a:latin typeface="Arial"/>
                  <a:ea typeface="Arial"/>
                </a:rPr>
                <a:t>Unlicensed/support staff </a:t>
              </a:r>
              <a:endParaRPr b="0" lang="en-US" sz="1400" spc="-1" strike="noStrike">
                <a:latin typeface="Arial"/>
              </a:endParaRPr>
            </a:p>
          </p:txBody>
        </p:sp>
      </p:grpSp>
      <p:sp>
        <p:nvSpPr>
          <p:cNvPr id="136" name="CustomShape 18"/>
          <p:cNvSpPr/>
          <p:nvPr/>
        </p:nvSpPr>
        <p:spPr>
          <a:xfrm>
            <a:off x="287280" y="1655280"/>
            <a:ext cx="3033720" cy="1260720"/>
          </a:xfrm>
          <a:prstGeom prst="rightArrow">
            <a:avLst>
              <a:gd name="adj1" fmla="val 50000"/>
              <a:gd name="adj2" fmla="val 50000"/>
            </a:avLst>
          </a:prstGeom>
          <a:solidFill>
            <a:srgbClr val="6aa84f"/>
          </a:solidFill>
          <a:ln w="9360">
            <a:solidFill>
              <a:schemeClr val="dk2"/>
            </a:solidFill>
            <a:round/>
          </a:ln>
        </p:spPr>
        <p:style>
          <a:lnRef idx="0"/>
          <a:fillRef idx="0"/>
          <a:effectRef idx="0"/>
          <a:fontRef idx="minor"/>
        </p:style>
        <p:txBody>
          <a:bodyPr tIns="91440" bIns="91440" anchor="ctr">
            <a:noAutofit/>
          </a:bodyPr>
          <a:p>
            <a:pPr>
              <a:lnSpc>
                <a:spcPct val="100000"/>
              </a:lnSpc>
            </a:pPr>
            <a:r>
              <a:rPr b="0" lang="en-US" sz="1400" spc="-1" strike="noStrike">
                <a:solidFill>
                  <a:srgbClr val="000000"/>
                </a:solidFill>
                <a:latin typeface="Arial"/>
                <a:ea typeface="Arial"/>
              </a:rPr>
              <a:t>Primary Care Professional; no supervision requirements</a:t>
            </a:r>
            <a:endParaRPr b="0" lang="en-US" sz="1400" spc="-1" strike="noStrike">
              <a:latin typeface="Arial"/>
            </a:endParaRPr>
          </a:p>
        </p:txBody>
      </p:sp>
      <p:sp>
        <p:nvSpPr>
          <p:cNvPr id="137" name="CustomShape 19"/>
          <p:cNvSpPr/>
          <p:nvPr/>
        </p:nvSpPr>
        <p:spPr>
          <a:xfrm>
            <a:off x="164880" y="2916000"/>
            <a:ext cx="3033720" cy="1260720"/>
          </a:xfrm>
          <a:prstGeom prst="rightArrow">
            <a:avLst>
              <a:gd name="adj1" fmla="val 50000"/>
              <a:gd name="adj2" fmla="val 50000"/>
            </a:avLst>
          </a:prstGeom>
          <a:solidFill>
            <a:srgbClr val="93c47d"/>
          </a:solidFill>
          <a:ln w="9360">
            <a:solidFill>
              <a:schemeClr val="dk2"/>
            </a:solidFill>
            <a:round/>
          </a:ln>
        </p:spPr>
        <p:style>
          <a:lnRef idx="0"/>
          <a:fillRef idx="0"/>
          <a:effectRef idx="0"/>
          <a:fontRef idx="minor"/>
        </p:style>
        <p:txBody>
          <a:bodyPr tIns="91440" bIns="91440" anchor="ctr">
            <a:noAutofit/>
          </a:bodyPr>
          <a:p>
            <a:pPr>
              <a:lnSpc>
                <a:spcPct val="100000"/>
              </a:lnSpc>
            </a:pPr>
            <a:r>
              <a:rPr b="0" lang="en-US" sz="1400" spc="-1" strike="noStrike">
                <a:solidFill>
                  <a:srgbClr val="000000"/>
                </a:solidFill>
                <a:latin typeface="Arial"/>
                <a:ea typeface="Arial"/>
              </a:rPr>
              <a:t>Primary Care Professional; physician supervision required</a:t>
            </a:r>
            <a:endParaRPr b="0" lang="en-US" sz="1400" spc="-1" strike="noStrike">
              <a:latin typeface="Arial"/>
            </a:endParaRPr>
          </a:p>
        </p:txBody>
      </p:sp>
      <p:sp>
        <p:nvSpPr>
          <p:cNvPr id="138" name="CustomShape 20"/>
          <p:cNvSpPr/>
          <p:nvPr/>
        </p:nvSpPr>
        <p:spPr>
          <a:xfrm>
            <a:off x="6755400" y="3335400"/>
            <a:ext cx="2008080" cy="1410120"/>
          </a:xfrm>
          <a:prstGeom prst="leftArrow">
            <a:avLst>
              <a:gd name="adj1" fmla="val 50000"/>
              <a:gd name="adj2" fmla="val 50000"/>
            </a:avLst>
          </a:prstGeom>
          <a:solidFill>
            <a:schemeClr val="lt2"/>
          </a:solidFill>
          <a:ln w="9360">
            <a:solidFill>
              <a:schemeClr val="dk2"/>
            </a:solidFill>
            <a:round/>
          </a:ln>
        </p:spPr>
        <p:style>
          <a:lnRef idx="0"/>
          <a:fillRef idx="0"/>
          <a:effectRef idx="0"/>
          <a:fontRef idx="minor"/>
        </p:style>
        <p:txBody>
          <a:bodyPr tIns="91440" bIns="91440" anchor="ctr">
            <a:noAutofit/>
          </a:bodyPr>
          <a:p>
            <a:pPr>
              <a:lnSpc>
                <a:spcPct val="100000"/>
              </a:lnSpc>
            </a:pPr>
            <a:r>
              <a:rPr b="0" lang="en-US" sz="1400" spc="-1" strike="noStrike">
                <a:solidFill>
                  <a:srgbClr val="000000"/>
                </a:solidFill>
                <a:latin typeface="Arial"/>
                <a:ea typeface="Arial"/>
              </a:rPr>
              <a:t>Practice only on referral basis and under supervision</a:t>
            </a:r>
            <a:endParaRPr b="0" lang="en-US" sz="1400" spc="-1" strike="noStrike">
              <a:latin typeface="Arial"/>
            </a:endParaRPr>
          </a:p>
        </p:txBody>
      </p:sp>
      <p:sp>
        <p:nvSpPr>
          <p:cNvPr id="139" name="CustomShape 21"/>
          <p:cNvSpPr/>
          <p:nvPr/>
        </p:nvSpPr>
        <p:spPr>
          <a:xfrm flipH="1" rot="10800000">
            <a:off x="3321720" y="2042640"/>
            <a:ext cx="1023120" cy="243000"/>
          </a:xfrm>
          <a:custGeom>
            <a:avLst/>
            <a:gdLst/>
            <a:ahLst/>
            <a:rect l="l" t="t" r="r" b="b"/>
            <a:pathLst>
              <a:path w="21600" h="21600">
                <a:moveTo>
                  <a:pt x="0" y="0"/>
                </a:moveTo>
                <a:lnTo>
                  <a:pt x="21600" y="21600"/>
                </a:lnTo>
              </a:path>
            </a:pathLst>
          </a:custGeom>
          <a:noFill/>
          <a:ln w="28440">
            <a:solidFill>
              <a:schemeClr val="dk2"/>
            </a:solidFill>
            <a:round/>
            <a:tailEnd len="med" type="triangle" w="med"/>
          </a:ln>
        </p:spPr>
        <p:style>
          <a:lnRef idx="0"/>
          <a:fillRef idx="0"/>
          <a:effectRef idx="0"/>
          <a:fontRef idx="minor"/>
        </p:style>
      </p:sp>
      <p:sp>
        <p:nvSpPr>
          <p:cNvPr id="140" name="CustomShape 22"/>
          <p:cNvSpPr/>
          <p:nvPr/>
        </p:nvSpPr>
        <p:spPr>
          <a:xfrm>
            <a:off x="3321000" y="2285640"/>
            <a:ext cx="528840" cy="397080"/>
          </a:xfrm>
          <a:custGeom>
            <a:avLst/>
            <a:gdLst/>
            <a:ahLst/>
            <a:rect l="l" t="t" r="r" b="b"/>
            <a:pathLst>
              <a:path w="21600" h="21600">
                <a:moveTo>
                  <a:pt x="0" y="0"/>
                </a:moveTo>
                <a:lnTo>
                  <a:pt x="21600" y="21600"/>
                </a:lnTo>
              </a:path>
            </a:pathLst>
          </a:custGeom>
          <a:noFill/>
          <a:ln w="28440">
            <a:solidFill>
              <a:schemeClr val="dk2"/>
            </a:solidFill>
            <a:round/>
            <a:tailEnd len="med" type="triangle" w="med"/>
          </a:ln>
        </p:spPr>
        <p:style>
          <a:lnRef idx="0"/>
          <a:fillRef idx="0"/>
          <a:effectRef idx="0"/>
          <a:fontRef idx="minor"/>
        </p:style>
      </p:sp>
      <p:sp>
        <p:nvSpPr>
          <p:cNvPr id="141" name="CustomShape 23"/>
          <p:cNvSpPr/>
          <p:nvPr/>
        </p:nvSpPr>
        <p:spPr>
          <a:xfrm>
            <a:off x="3321000" y="2285640"/>
            <a:ext cx="120240" cy="855720"/>
          </a:xfrm>
          <a:custGeom>
            <a:avLst/>
            <a:gdLst/>
            <a:ahLst/>
            <a:rect l="l" t="t" r="r" b="b"/>
            <a:pathLst>
              <a:path w="21600" h="21600">
                <a:moveTo>
                  <a:pt x="0" y="0"/>
                </a:moveTo>
                <a:lnTo>
                  <a:pt x="21600" y="21600"/>
                </a:lnTo>
              </a:path>
            </a:pathLst>
          </a:custGeom>
          <a:noFill/>
          <a:ln w="28440">
            <a:solidFill>
              <a:schemeClr val="dk2"/>
            </a:solidFill>
            <a:round/>
            <a:tailEnd len="med" type="triangle" w="med"/>
          </a:ln>
        </p:spPr>
        <p:style>
          <a:lnRef idx="0"/>
          <a:fillRef idx="0"/>
          <a:effectRef idx="0"/>
          <a:fontRef idx="minor"/>
        </p:style>
      </p:sp>
      <p:sp>
        <p:nvSpPr>
          <p:cNvPr id="142" name="CustomShape 24"/>
          <p:cNvSpPr/>
          <p:nvPr/>
        </p:nvSpPr>
        <p:spPr>
          <a:xfrm>
            <a:off x="6454440" y="1755000"/>
            <a:ext cx="1198080" cy="598680"/>
          </a:xfrm>
          <a:prstGeom prst="leftArrow">
            <a:avLst>
              <a:gd name="adj1" fmla="val 50000"/>
              <a:gd name="adj2" fmla="val 50000"/>
            </a:avLst>
          </a:prstGeom>
          <a:solidFill>
            <a:srgbClr val="b4a7d6"/>
          </a:solidFill>
          <a:ln w="9360">
            <a:solidFill>
              <a:schemeClr val="dk2"/>
            </a:solidFill>
            <a:round/>
          </a:ln>
        </p:spPr>
        <p:style>
          <a:lnRef idx="0"/>
          <a:fillRef idx="0"/>
          <a:effectRef idx="0"/>
          <a:fontRef idx="minor"/>
        </p:style>
        <p:txBody>
          <a:bodyPr tIns="91440" bIns="91440" anchor="ctr">
            <a:noAutofit/>
          </a:bodyPr>
          <a:p>
            <a:pPr>
              <a:lnSpc>
                <a:spcPct val="100000"/>
              </a:lnSpc>
            </a:pPr>
            <a:r>
              <a:rPr b="0" lang="en-US" sz="1400" spc="-1" strike="noStrike">
                <a:solidFill>
                  <a:srgbClr val="000000"/>
                </a:solidFill>
                <a:latin typeface="Arial"/>
                <a:ea typeface="Arial"/>
              </a:rPr>
              <a:t>Physicians</a:t>
            </a:r>
            <a:endParaRPr b="0" lang="en-US" sz="1400" spc="-1" strike="noStrike">
              <a:latin typeface="Arial"/>
            </a:endParaRPr>
          </a:p>
        </p:txBody>
      </p:sp>
      <p:sp>
        <p:nvSpPr>
          <p:cNvPr id="143" name="CustomShape 25"/>
          <p:cNvSpPr/>
          <p:nvPr/>
        </p:nvSpPr>
        <p:spPr>
          <a:xfrm rot="10800000">
            <a:off x="5143680" y="2017440"/>
            <a:ext cx="1310760" cy="37080"/>
          </a:xfrm>
          <a:custGeom>
            <a:avLst/>
            <a:gdLst/>
            <a:ahLst/>
            <a:rect l="l" t="t" r="r" b="b"/>
            <a:pathLst>
              <a:path w="21600" h="21600">
                <a:moveTo>
                  <a:pt x="0" y="0"/>
                </a:moveTo>
                <a:lnTo>
                  <a:pt x="21600" y="21600"/>
                </a:lnTo>
              </a:path>
            </a:pathLst>
          </a:custGeom>
          <a:noFill/>
          <a:ln w="28440">
            <a:solidFill>
              <a:schemeClr val="dk2"/>
            </a:solidFill>
            <a:round/>
            <a:tailEnd len="med" type="triangle" w="med"/>
          </a:ln>
        </p:spPr>
        <p:style>
          <a:lnRef idx="0"/>
          <a:fillRef idx="0"/>
          <a:effectRef idx="0"/>
          <a:fontRef idx="minor"/>
        </p:style>
      </p:sp>
      <p:sp>
        <p:nvSpPr>
          <p:cNvPr id="144" name="CustomShape 26"/>
          <p:cNvSpPr/>
          <p:nvPr/>
        </p:nvSpPr>
        <p:spPr>
          <a:xfrm flipH="1">
            <a:off x="5762160" y="2054880"/>
            <a:ext cx="691920" cy="628200"/>
          </a:xfrm>
          <a:custGeom>
            <a:avLst/>
            <a:gdLst/>
            <a:ahLst/>
            <a:rect l="l" t="t" r="r" b="b"/>
            <a:pathLst>
              <a:path w="21600" h="21600">
                <a:moveTo>
                  <a:pt x="0" y="0"/>
                </a:moveTo>
                <a:lnTo>
                  <a:pt x="21600" y="21600"/>
                </a:lnTo>
              </a:path>
            </a:pathLst>
          </a:custGeom>
          <a:noFill/>
          <a:ln w="28440">
            <a:solidFill>
              <a:schemeClr val="dk2"/>
            </a:solidFill>
            <a:round/>
            <a:tailEnd len="med" type="triangle" w="med"/>
          </a:ln>
        </p:spPr>
        <p:style>
          <a:lnRef idx="0"/>
          <a:fillRef idx="0"/>
          <a:effectRef idx="0"/>
          <a:fontRef idx="minor"/>
        </p:style>
      </p:sp>
      <p:sp>
        <p:nvSpPr>
          <p:cNvPr id="145" name="CustomShape 27"/>
          <p:cNvSpPr/>
          <p:nvPr/>
        </p:nvSpPr>
        <p:spPr>
          <a:xfrm flipH="1">
            <a:off x="6170400" y="2054880"/>
            <a:ext cx="283680" cy="1086480"/>
          </a:xfrm>
          <a:custGeom>
            <a:avLst/>
            <a:gdLst/>
            <a:ahLst/>
            <a:rect l="l" t="t" r="r" b="b"/>
            <a:pathLst>
              <a:path w="21600" h="21600">
                <a:moveTo>
                  <a:pt x="0" y="0"/>
                </a:moveTo>
                <a:lnTo>
                  <a:pt x="21600" y="21600"/>
                </a:lnTo>
              </a:path>
            </a:pathLst>
          </a:custGeom>
          <a:noFill/>
          <a:ln w="9360">
            <a:solidFill>
              <a:schemeClr val="dk2"/>
            </a:solidFill>
            <a:prstDash val="dash"/>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47"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Provide referring physicians with your initial visit note</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Good practice that is also a free, powerful, and very efficient form of marketing!</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 common courtesy among medical professionals that shows your respect for their practice, your appreciation of their trust in your care, and your desire to stay in communication </a:t>
            </a:r>
            <a:r>
              <a:rPr b="0" i="1" lang="en-US" sz="1800" spc="-1" strike="noStrike">
                <a:solidFill>
                  <a:srgbClr val="000000"/>
                </a:solidFill>
                <a:latin typeface="Times New Roman"/>
                <a:ea typeface="Times New Roman"/>
              </a:rPr>
              <a:t>as a participant in the patient’s care team.</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Assists with coordination of care and tracking patient’s status.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Allows you to demonstrate your skills in history-taking, physical exam, assessment, treatment planning, and medical care.</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You’re the kind of L.Ac. that a physician would want to refer to!</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Some physicians may also want reports in a periodic status reports, discharge summaries, or a specific report format. (Check upon receiving a first referral)</a:t>
            </a:r>
            <a:endParaRPr b="0" lang="en-US" sz="1800" spc="-1" strike="noStrike">
              <a:solidFill>
                <a:srgbClr val="000000"/>
              </a:solidFill>
              <a:latin typeface="Arial"/>
            </a:endParaRPr>
          </a:p>
        </p:txBody>
      </p:sp>
      <p:sp>
        <p:nvSpPr>
          <p:cNvPr id="14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AA7207BF-407C-4A8E-B769-9E617BCFC7DD}"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50"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Courtesy in Salutations and Conclusions </a:t>
            </a:r>
            <a:endParaRPr b="0" lang="en-US" sz="2400" spc="-1" strike="noStrike">
              <a:solidFill>
                <a:srgbClr val="000000"/>
              </a:solidFill>
              <a:latin typeface="Arial"/>
            </a:endParaRPr>
          </a:p>
          <a:p>
            <a:pPr algn="ctr">
              <a:lnSpc>
                <a:spcPct val="115000"/>
              </a:lnSpc>
            </a:pPr>
            <a:r>
              <a:rPr b="0" i="1" lang="en-US" sz="2200" spc="-1" strike="noStrike">
                <a:solidFill>
                  <a:srgbClr val="000000"/>
                </a:solidFill>
                <a:latin typeface="Times New Roman"/>
                <a:ea typeface="Times New Roman"/>
              </a:rPr>
              <a:t>Examples:</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marL="457200" indent="-342720">
              <a:lnSpc>
                <a:spcPct val="115000"/>
              </a:lnSpc>
              <a:buClr>
                <a:srgbClr val="000000"/>
              </a:buClr>
              <a:buFont typeface="Times New Roman"/>
              <a:buChar char="●"/>
            </a:pPr>
            <a:r>
              <a:rPr b="0" i="1" lang="en-US" sz="1800" spc="-1" strike="noStrike" u="sng">
                <a:solidFill>
                  <a:srgbClr val="000000"/>
                </a:solidFill>
                <a:uFillTx/>
                <a:latin typeface="Times New Roman"/>
                <a:ea typeface="Times New Roman"/>
              </a:rPr>
              <a:t>Salutation</a:t>
            </a:r>
            <a:r>
              <a:rPr b="0" i="1" lang="en-US" sz="1800" spc="-1" strike="noStrike">
                <a:solidFill>
                  <a:srgbClr val="000000"/>
                </a:solidFill>
                <a:latin typeface="Times New Roman"/>
                <a:ea typeface="Times New Roman"/>
              </a:rPr>
              <a:t>: “Dear Dr. Hackem, thank you for kind referral of Ms. Jones, whom, as you know, is a 66-year old gentlewoman presenting with a chief complaint of neck pain with your diagnosis of spondylosis with radiculopathy. Medical records provided by your office were reviewed prior to today’s evaluation and treatment.”</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(Contents of your history, physical exam, assessment and plan).</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i="1" lang="en-US" sz="1800" spc="-1" strike="noStrike" u="sng">
                <a:solidFill>
                  <a:srgbClr val="000000"/>
                </a:solidFill>
                <a:uFillTx/>
                <a:latin typeface="Times New Roman"/>
                <a:ea typeface="Times New Roman"/>
              </a:rPr>
              <a:t>Conclusion</a:t>
            </a:r>
            <a:r>
              <a:rPr b="0" i="1" lang="en-US" sz="1800" spc="-1" strike="noStrike">
                <a:solidFill>
                  <a:srgbClr val="000000"/>
                </a:solidFill>
                <a:latin typeface="Times New Roman"/>
                <a:ea typeface="Times New Roman"/>
              </a:rPr>
              <a:t>: “Again, thank you for entrusting Ms. Jones to my care, and please do not hesitate to contact me at 888-555-5555 with any questions or concerns. Regards, Ms. Needlem, L.Ac.”</a:t>
            </a:r>
            <a:endParaRPr b="0" lang="en-US" sz="1800" spc="-1" strike="noStrike">
              <a:solidFill>
                <a:srgbClr val="000000"/>
              </a:solidFill>
              <a:latin typeface="Arial"/>
            </a:endParaRPr>
          </a:p>
        </p:txBody>
      </p:sp>
      <p:sp>
        <p:nvSpPr>
          <p:cNvPr id="15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D46BE33-D380-4C7D-A40E-310CA547204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53"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i="1" lang="en-US" sz="2400" spc="-1" strike="noStrike" u="sng">
                <a:solidFill>
                  <a:srgbClr val="000000"/>
                </a:solidFill>
                <a:uFillTx/>
                <a:latin typeface="Times New Roman"/>
                <a:ea typeface="Times New Roman"/>
              </a:rPr>
              <a:t>All</a:t>
            </a:r>
            <a:r>
              <a:rPr b="1" lang="en-US" sz="2400" spc="-1" strike="noStrike" u="sng">
                <a:solidFill>
                  <a:srgbClr val="000000"/>
                </a:solidFill>
                <a:uFillTx/>
                <a:latin typeface="Times New Roman"/>
                <a:ea typeface="Times New Roman"/>
              </a:rPr>
              <a:t> insurers will want to see “medical necessity” for treatment</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t>
            </a:r>
            <a:r>
              <a:rPr b="0" lang="en-US" sz="2200" spc="-1" strike="noStrike">
                <a:solidFill>
                  <a:srgbClr val="000000"/>
                </a:solidFill>
                <a:latin typeface="Times New Roman"/>
                <a:ea typeface="Times New Roman"/>
              </a:rPr>
              <a:t>Medical necessity” (MN) is usually established by ICD-10 diagnosis</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ICD-10 diagnosis should match history, exam, study results, etc.</a:t>
            </a:r>
            <a:endParaRPr b="0" lang="en-US" sz="2000" spc="-1" strike="noStrike">
              <a:solidFill>
                <a:srgbClr val="000000"/>
              </a:solidFill>
              <a:latin typeface="Arial"/>
            </a:endParaRPr>
          </a:p>
          <a:p>
            <a:pPr lvl="2" marL="13716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I.e., don’t code M54.4 low back pain, when your documented history and exam findings are all about a cold/flu. </a:t>
            </a:r>
            <a:r>
              <a:rPr b="0" i="1" lang="en-US" sz="1800" spc="-1" strike="noStrike">
                <a:solidFill>
                  <a:srgbClr val="cc0000"/>
                </a:solidFill>
                <a:latin typeface="Times New Roman"/>
                <a:ea typeface="Times New Roman"/>
              </a:rPr>
              <a:t>Red flag </a:t>
            </a:r>
            <a:r>
              <a:rPr b="0" i="1" lang="en-US" sz="1800" spc="-1" strike="noStrike">
                <a:solidFill>
                  <a:srgbClr val="000000"/>
                </a:solidFill>
                <a:latin typeface="Times New Roman"/>
                <a:ea typeface="Times New Roman"/>
              </a:rPr>
              <a:t>for insurance fraud!</a:t>
            </a:r>
            <a:endParaRPr b="0" lang="en-US" sz="1800" spc="-1" strike="noStrike">
              <a:solidFill>
                <a:srgbClr val="000000"/>
              </a:solidFill>
              <a:latin typeface="Arial"/>
            </a:endParaRPr>
          </a:p>
          <a:p>
            <a:pPr lvl="2" marL="13716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Don’t omit history and exam procedures that you performed just to avoid the appearance of treating something other than your ICD-10 code.</a:t>
            </a:r>
            <a:endParaRPr b="0" lang="en-US" sz="18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Documentation of functional disabilities supports MN</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AOM patterns alone do </a:t>
            </a:r>
            <a:r>
              <a:rPr b="0" i="1" lang="en-US" sz="2200" spc="-1" strike="noStrike">
                <a:solidFill>
                  <a:srgbClr val="000000"/>
                </a:solidFill>
                <a:latin typeface="Times New Roman"/>
                <a:ea typeface="Times New Roman"/>
              </a:rPr>
              <a:t>not</a:t>
            </a:r>
            <a:r>
              <a:rPr b="0" lang="en-US" sz="2200" spc="-1" strike="noStrike">
                <a:solidFill>
                  <a:srgbClr val="000000"/>
                </a:solidFill>
                <a:latin typeface="Times New Roman"/>
                <a:ea typeface="Times New Roman"/>
              </a:rPr>
              <a:t> (yet) establish MN </a:t>
            </a:r>
            <a:endParaRPr b="0" lang="en-US" sz="2200" spc="-1" strike="noStrike">
              <a:solidFill>
                <a:srgbClr val="000000"/>
              </a:solidFill>
              <a:latin typeface="Arial"/>
            </a:endParaRPr>
          </a:p>
          <a:p>
            <a:pPr lvl="2" marL="13716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(stay tuned for ICD-11)</a:t>
            </a:r>
            <a:endParaRPr b="0" lang="en-US" sz="2000" spc="-1" strike="noStrike">
              <a:solidFill>
                <a:srgbClr val="000000"/>
              </a:solidFill>
              <a:latin typeface="Arial"/>
            </a:endParaRPr>
          </a:p>
        </p:txBody>
      </p:sp>
      <p:sp>
        <p:nvSpPr>
          <p:cNvPr id="15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49C5A962-AD3B-4305-AB27-78DB071D3F2F}"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56"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200" spc="-1" strike="noStrike" u="sng">
                <a:solidFill>
                  <a:srgbClr val="000000"/>
                </a:solidFill>
                <a:uFillTx/>
                <a:latin typeface="Times New Roman"/>
                <a:ea typeface="Times New Roman"/>
              </a:rPr>
              <a:t>Insurers will also want to see therapeutic rationale for treatment</a:t>
            </a:r>
            <a:endParaRPr b="0" lang="en-US" sz="2200" spc="-1" strike="noStrike">
              <a:solidFill>
                <a:srgbClr val="000000"/>
              </a:solidFill>
              <a:latin typeface="Arial"/>
            </a:endParaRPr>
          </a:p>
          <a:p>
            <a:pPr algn="ctr">
              <a:lnSpc>
                <a:spcPct val="115000"/>
              </a:lnSpc>
            </a:pP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Why this treatment, and not another?</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Consider including supportive research in any appeals, if your initial request for treatment authorization is denied</a:t>
            </a:r>
            <a:endParaRPr b="0" lang="en-US" sz="20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What are the treatment goals and objectives of the procedure? </a:t>
            </a:r>
            <a:r>
              <a:rPr b="0" i="1" lang="en-US" sz="2200" spc="-1" strike="noStrike">
                <a:solidFill>
                  <a:srgbClr val="000000"/>
                </a:solidFill>
                <a:latin typeface="Times New Roman"/>
                <a:ea typeface="Times New Roman"/>
              </a:rPr>
              <a:t>E.g.:</a:t>
            </a:r>
            <a:r>
              <a:rPr b="0" lang="en-US" sz="2200" spc="-1" strike="noStrike">
                <a:solidFill>
                  <a:srgbClr val="000000"/>
                </a:solidFill>
                <a:latin typeface="Times New Roman"/>
                <a:ea typeface="Times New Roman"/>
              </a:rPr>
              <a:t> </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i="1" lang="en-US" sz="2000" spc="-1" strike="noStrike">
                <a:solidFill>
                  <a:srgbClr val="000000"/>
                </a:solidFill>
                <a:latin typeface="Times New Roman"/>
                <a:ea typeface="Times New Roman"/>
              </a:rPr>
              <a:t>“</a:t>
            </a:r>
            <a:r>
              <a:rPr b="0" i="1" lang="en-US" sz="2000" spc="-1" strike="noStrike">
                <a:solidFill>
                  <a:srgbClr val="000000"/>
                </a:solidFill>
                <a:latin typeface="Times New Roman"/>
                <a:ea typeface="Times New Roman"/>
              </a:rPr>
              <a:t>Acupuncture was performed to reduce pain, relax muscle tension, and alleviate associated insomnia and anxiety.”</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i="1" lang="en-US" sz="2000" spc="-1" strike="noStrike">
                <a:solidFill>
                  <a:srgbClr val="000000"/>
                </a:solidFill>
                <a:latin typeface="Times New Roman"/>
                <a:ea typeface="Times New Roman"/>
              </a:rPr>
              <a:t>“</a:t>
            </a:r>
            <a:r>
              <a:rPr b="0" i="1" lang="en-US" sz="2000" spc="-1" strike="noStrike">
                <a:solidFill>
                  <a:srgbClr val="000000"/>
                </a:solidFill>
                <a:latin typeface="Times New Roman"/>
                <a:ea typeface="Times New Roman"/>
              </a:rPr>
              <a:t>Myofascial release was performed to reduce trigger points and adhesions, and normalize vascular flow in the affected region.”</a:t>
            </a:r>
            <a:endParaRPr b="0" lang="en-US" sz="2000" spc="-1" strike="noStrike">
              <a:solidFill>
                <a:srgbClr val="000000"/>
              </a:solidFill>
              <a:latin typeface="Arial"/>
            </a:endParaRPr>
          </a:p>
        </p:txBody>
      </p:sp>
      <p:sp>
        <p:nvSpPr>
          <p:cNvPr id="15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22EFBCC-BB8A-4794-ACBB-6558A2165975}"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59"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i="1" lang="en-US" sz="2400" spc="-1" strike="noStrike" u="sng">
                <a:solidFill>
                  <a:srgbClr val="000000"/>
                </a:solidFill>
                <a:uFillTx/>
                <a:latin typeface="Times New Roman"/>
                <a:ea typeface="Times New Roman"/>
              </a:rPr>
              <a:t>All</a:t>
            </a:r>
            <a:r>
              <a:rPr b="1" lang="en-US" sz="2400" spc="-1" strike="noStrike" u="sng">
                <a:solidFill>
                  <a:srgbClr val="000000"/>
                </a:solidFill>
                <a:uFillTx/>
                <a:latin typeface="Times New Roman"/>
                <a:ea typeface="Times New Roman"/>
              </a:rPr>
              <a:t> insurers will also want to see (cont.):</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Outcomes obtained for procedures: what change in symptoms, physical exam findings were noted after treatment?</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i="1" lang="en-US" sz="2000" spc="-1" strike="noStrike">
                <a:solidFill>
                  <a:srgbClr val="000000"/>
                </a:solidFill>
                <a:latin typeface="Times New Roman"/>
                <a:ea typeface="Times New Roman"/>
              </a:rPr>
              <a:t>Example:</a:t>
            </a:r>
            <a:r>
              <a:rPr b="0" lang="en-US" sz="2000" spc="-1" strike="noStrike">
                <a:solidFill>
                  <a:srgbClr val="000000"/>
                </a:solidFill>
                <a:latin typeface="Times New Roman"/>
                <a:ea typeface="Times New Roman"/>
              </a:rPr>
              <a:t> </a:t>
            </a:r>
            <a:r>
              <a:rPr b="0" i="1" lang="en-US" sz="2000" spc="-1" strike="noStrike">
                <a:solidFill>
                  <a:srgbClr val="000000"/>
                </a:solidFill>
                <a:latin typeface="Times New Roman"/>
                <a:ea typeface="Times New Roman"/>
              </a:rPr>
              <a:t>“patient reported decreased abdominal pain, distention and borborygmus after treatment.”</a:t>
            </a:r>
            <a:endParaRPr b="0" lang="en-US" sz="20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Time spent performing evaluation/management and time-segmented procedures (incl. 97811, 97814, 97140, 97110, etc.).</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i="1" lang="en-US" sz="2000" spc="-1" strike="noStrike">
                <a:solidFill>
                  <a:srgbClr val="000000"/>
                </a:solidFill>
                <a:latin typeface="Times New Roman"/>
                <a:ea typeface="Times New Roman"/>
              </a:rPr>
              <a:t>Example: “A total of 25 minutes was spent face-to-face performing acupuncture.”</a:t>
            </a:r>
            <a:endParaRPr b="0" lang="en-US" sz="2000" spc="-1" strike="noStrike">
              <a:solidFill>
                <a:srgbClr val="000000"/>
              </a:solidFill>
              <a:latin typeface="Arial"/>
            </a:endParaRPr>
          </a:p>
        </p:txBody>
      </p:sp>
      <p:sp>
        <p:nvSpPr>
          <p:cNvPr id="16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7988039-DAD3-4026-84BB-A8D5B9724272}"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62"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600" spc="-1" strike="noStrike" u="sng">
                <a:solidFill>
                  <a:srgbClr val="000000"/>
                </a:solidFill>
                <a:uFillTx/>
                <a:latin typeface="Times New Roman"/>
                <a:ea typeface="Times New Roman"/>
              </a:rPr>
              <a:t>All Insurance:</a:t>
            </a:r>
            <a:endParaRPr b="0" lang="en-US" sz="2600" spc="-1" strike="noStrike">
              <a:solidFill>
                <a:srgbClr val="000000"/>
              </a:solidFill>
              <a:latin typeface="Arial"/>
            </a:endParaRPr>
          </a:p>
          <a:p>
            <a:pPr algn="ctr">
              <a:lnSpc>
                <a:spcPct val="115000"/>
              </a:lnSpc>
            </a:pPr>
            <a:r>
              <a:rPr b="1" lang="en-US" sz="2200" spc="-1" strike="noStrike">
                <a:solidFill>
                  <a:srgbClr val="000000"/>
                </a:solidFill>
                <a:latin typeface="Times New Roman"/>
                <a:ea typeface="Times New Roman"/>
              </a:rPr>
              <a:t>Elective Care is Not Generally Reimburseable</a:t>
            </a:r>
            <a:endParaRPr b="0" lang="en-US" sz="2200" spc="-1" strike="noStrike">
              <a:solidFill>
                <a:srgbClr val="000000"/>
              </a:solidFill>
              <a:latin typeface="Arial"/>
            </a:endParaRPr>
          </a:p>
          <a:p>
            <a:pPr algn="ctr">
              <a:lnSpc>
                <a:spcPct val="115000"/>
              </a:lnSpc>
            </a:pP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Absence of medical diagnosis/necessity. </a:t>
            </a:r>
            <a:r>
              <a:rPr b="0" i="1" lang="en-US" sz="2200" spc="-1" strike="noStrike">
                <a:solidFill>
                  <a:srgbClr val="000000"/>
                </a:solidFill>
                <a:latin typeface="Times New Roman"/>
                <a:ea typeface="Times New Roman"/>
              </a:rPr>
              <a:t>Examples: </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Facial rejuvenation</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Performance enhancement</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Unspecified/sub-clinical conditions, e.g. non-specific fatigue</a:t>
            </a:r>
            <a:endParaRPr b="0" lang="en-US" sz="20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Proposed treatment not approved or considered elective for diagnosis</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i="1" lang="en-US" sz="2000" spc="-1" strike="noStrike">
                <a:solidFill>
                  <a:srgbClr val="000000"/>
                </a:solidFill>
                <a:latin typeface="Times New Roman"/>
                <a:ea typeface="Times New Roman"/>
              </a:rPr>
              <a:t>Example: Acupuncture for morbid obesity</a:t>
            </a:r>
            <a:endParaRPr b="0" lang="en-US" sz="2000" spc="-1" strike="noStrike">
              <a:solidFill>
                <a:srgbClr val="000000"/>
              </a:solidFill>
              <a:latin typeface="Arial"/>
            </a:endParaRPr>
          </a:p>
        </p:txBody>
      </p:sp>
      <p:sp>
        <p:nvSpPr>
          <p:cNvPr id="16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99F25793-1CF9-40B2-8D76-26D8ECA5495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65"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Managed Care Insurance:</a:t>
            </a:r>
            <a:endParaRPr b="0" lang="en-US" sz="2400" spc="-1" strike="noStrike">
              <a:solidFill>
                <a:srgbClr val="000000"/>
              </a:solidFill>
              <a:latin typeface="Arial"/>
            </a:endParaRPr>
          </a:p>
          <a:p>
            <a:pPr algn="ctr">
              <a:lnSpc>
                <a:spcPct val="115000"/>
              </a:lnSpc>
            </a:pPr>
            <a:r>
              <a:rPr b="1" lang="en-US" sz="1800" spc="-1" strike="noStrike">
                <a:solidFill>
                  <a:srgbClr val="000000"/>
                </a:solidFill>
                <a:latin typeface="Times New Roman"/>
                <a:ea typeface="Times New Roman"/>
              </a:rPr>
              <a:t>HMO, Auto med-pay</a:t>
            </a:r>
            <a:r>
              <a:rPr b="0" lang="en-US" sz="1800" spc="-1" strike="noStrike">
                <a:solidFill>
                  <a:srgbClr val="000000"/>
                </a:solidFill>
                <a:latin typeface="Times New Roman"/>
                <a:ea typeface="Times New Roman"/>
              </a:rPr>
              <a:t>, </a:t>
            </a:r>
            <a:r>
              <a:rPr b="1" lang="en-US" sz="1800" spc="-1" strike="noStrike">
                <a:solidFill>
                  <a:srgbClr val="000000"/>
                </a:solidFill>
                <a:latin typeface="Times New Roman"/>
                <a:ea typeface="Times New Roman"/>
              </a:rPr>
              <a:t>Workers’ Compensation, </a:t>
            </a:r>
            <a:endParaRPr b="0" lang="en-US" sz="18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Any insurance that requires authorization before treatment</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Referring physicians, nurse case managers, and utilization review panels want documentation re </a:t>
            </a:r>
            <a:r>
              <a:rPr b="0" i="1" lang="en-US" sz="2000" spc="-1" strike="noStrike">
                <a:solidFill>
                  <a:srgbClr val="000000"/>
                </a:solidFill>
                <a:latin typeface="Times New Roman"/>
                <a:ea typeface="Times New Roman"/>
              </a:rPr>
              <a:t>the diagnosis for which acupuncture was authorized</a:t>
            </a: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Baseline measures, lab values of pathology and functional impairments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Prior to re-authorization of a subsequent course of treatment:</a:t>
            </a:r>
            <a:endParaRPr b="0" lang="en-US" sz="1800" spc="-1" strike="noStrike">
              <a:solidFill>
                <a:srgbClr val="000000"/>
              </a:solidFill>
              <a:latin typeface="Arial"/>
            </a:endParaRPr>
          </a:p>
          <a:p>
            <a:pPr lvl="2"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Measurable progress has occurred over a prior course of treatment</a:t>
            </a:r>
            <a:endParaRPr b="0" lang="en-US" sz="1600" spc="-1" strike="noStrike">
              <a:solidFill>
                <a:srgbClr val="000000"/>
              </a:solidFill>
              <a:latin typeface="Arial"/>
            </a:endParaRPr>
          </a:p>
          <a:p>
            <a:pPr lvl="2"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 functional disability still exists, and requires more treatment</a:t>
            </a: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p:txBody>
      </p:sp>
      <p:sp>
        <p:nvSpPr>
          <p:cNvPr id="16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2709CA52-ACA3-4A16-8574-C66EFAD9BB1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56"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What Will/Won’t be Addressed in this Class: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D&amp;R overlaps with but is distinct from:</a:t>
            </a:r>
            <a:endParaRPr b="0" lang="en-US" sz="24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Practice of medicine, patient care and rapport-building</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Compliance with HIPAA and acupuncture-specific regulations</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Insurance coding and billing</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Referral- and practice-building</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Clinic work flow, risk and practice management</a:t>
            </a:r>
            <a:endParaRPr b="0" lang="en-US" sz="20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We will only look at these topics through the lenses of how D&amp;R supports and is affected by them.</a:t>
            </a:r>
            <a:endParaRPr b="0" lang="en-US" sz="2200" spc="-1" strike="noStrike">
              <a:solidFill>
                <a:srgbClr val="000000"/>
              </a:solidFill>
              <a:latin typeface="Arial"/>
            </a:endParaRPr>
          </a:p>
        </p:txBody>
      </p:sp>
      <p:sp>
        <p:nvSpPr>
          <p:cNvPr id="5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0FA6B8E-5413-4873-900C-622D0B1ECACC}"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68"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Managed Care Insurance:</a:t>
            </a:r>
            <a:endParaRPr b="0" lang="en-US" sz="2400" spc="-1" strike="noStrike">
              <a:solidFill>
                <a:srgbClr val="000000"/>
              </a:solidFill>
              <a:latin typeface="Arial"/>
            </a:endParaRPr>
          </a:p>
          <a:p>
            <a:pPr algn="ctr">
              <a:lnSpc>
                <a:spcPct val="115000"/>
              </a:lnSpc>
            </a:pPr>
            <a:r>
              <a:rPr b="1" lang="en-US" sz="2000" spc="-1" strike="noStrike">
                <a:solidFill>
                  <a:srgbClr val="000000"/>
                </a:solidFill>
                <a:latin typeface="Times New Roman"/>
                <a:ea typeface="Times New Roman"/>
              </a:rPr>
              <a:t>Maintenance Care May Not be Re-imburseable</a:t>
            </a:r>
            <a:endParaRPr b="0" lang="en-US" sz="2000" spc="-1" strike="noStrike">
              <a:solidFill>
                <a:srgbClr val="000000"/>
              </a:solidFill>
              <a:latin typeface="Arial"/>
            </a:endParaRPr>
          </a:p>
          <a:p>
            <a:pPr algn="ctr">
              <a:lnSpc>
                <a:spcPct val="115000"/>
              </a:lnSpc>
            </a:pP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Maintenance care: on-going treatment provided without the patient getting better or recovering self-management, functional capacity.</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Exceptions may be made on an appeal basis where:</a:t>
            </a:r>
            <a:endParaRPr b="0" lang="en-US" sz="2000" spc="-1" strike="noStrike">
              <a:solidFill>
                <a:srgbClr val="000000"/>
              </a:solidFill>
              <a:latin typeface="Arial"/>
            </a:endParaRPr>
          </a:p>
          <a:p>
            <a:pPr lvl="2" marL="13716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Other treatments have failed, are not available, or contraindicated</a:t>
            </a:r>
            <a:endParaRPr b="0" lang="en-US" sz="1800" spc="-1" strike="noStrike">
              <a:solidFill>
                <a:srgbClr val="000000"/>
              </a:solidFill>
              <a:latin typeface="Arial"/>
            </a:endParaRPr>
          </a:p>
          <a:p>
            <a:pPr lvl="2" marL="13716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The condition is:</a:t>
            </a:r>
            <a:endParaRPr b="0" lang="en-US" sz="1800" spc="-1" strike="noStrike">
              <a:solidFill>
                <a:srgbClr val="000000"/>
              </a:solidFill>
              <a:latin typeface="Arial"/>
            </a:endParaRPr>
          </a:p>
          <a:p>
            <a:pPr lvl="3" marL="18288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Considered incurable (e.g. palliative/hospice care)</a:t>
            </a:r>
            <a:endParaRPr b="0" lang="en-US" sz="1600" spc="-1" strike="noStrike">
              <a:solidFill>
                <a:srgbClr val="000000"/>
              </a:solidFill>
              <a:latin typeface="Arial"/>
            </a:endParaRPr>
          </a:p>
          <a:p>
            <a:pPr lvl="3" marL="18288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Not expected to improve (e.g. permanent disability has been established through Workers Compensation, Disability Insurance, Social Security, etc.)  </a:t>
            </a:r>
            <a:endParaRPr b="0" lang="en-US" sz="1600" spc="-1" strike="noStrike">
              <a:solidFill>
                <a:srgbClr val="000000"/>
              </a:solidFill>
              <a:latin typeface="Arial"/>
            </a:endParaRPr>
          </a:p>
        </p:txBody>
      </p:sp>
      <p:sp>
        <p:nvSpPr>
          <p:cNvPr id="16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3F5F8A2-CF5A-4783-B760-C6E596EB505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71"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cc0000"/>
                </a:solidFill>
                <a:uFillTx/>
                <a:latin typeface="Times New Roman"/>
                <a:ea typeface="Times New Roman"/>
              </a:rPr>
              <a:t>Red Flags that can Trigger an Insurer to Audit Records</a:t>
            </a:r>
            <a:endParaRPr b="0" lang="en-US" sz="2400" spc="-1" strike="noStrike">
              <a:solidFill>
                <a:srgbClr val="000000"/>
              </a:solidFill>
              <a:latin typeface="Arial"/>
            </a:endParaRPr>
          </a:p>
          <a:p>
            <a:pPr algn="ctr">
              <a:lnSpc>
                <a:spcPct val="115000"/>
              </a:lnSpc>
            </a:pPr>
            <a:r>
              <a:rPr b="0" lang="en-US" sz="2000" spc="-1" strike="noStrike">
                <a:solidFill>
                  <a:srgbClr val="000000"/>
                </a:solidFill>
                <a:latin typeface="Times New Roman"/>
                <a:ea typeface="Times New Roman"/>
              </a:rPr>
              <a:t>Routine and pervasive use across most or all claims:</a:t>
            </a:r>
            <a:endParaRPr b="0" lang="en-US" sz="2000" spc="-1" strike="noStrike">
              <a:solidFill>
                <a:srgbClr val="000000"/>
              </a:solidFill>
              <a:latin typeface="Arial"/>
            </a:endParaRPr>
          </a:p>
          <a:p>
            <a:pPr algn="ctr">
              <a:lnSpc>
                <a:spcPct val="115000"/>
              </a:lnSpc>
            </a:pPr>
            <a:endParaRPr b="0" lang="en-US" sz="20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Evaluation and Management (E&amp;M) codes 9920x and 9921x </a:t>
            </a:r>
            <a:r>
              <a:rPr b="0" i="1" lang="en-US" sz="1600" spc="-1" strike="noStrike">
                <a:solidFill>
                  <a:srgbClr val="000000"/>
                </a:solidFill>
                <a:latin typeface="Times New Roman"/>
                <a:ea typeface="Times New Roman"/>
              </a:rPr>
              <a:t>at every visit.</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Use of 99205/15 (Highly Complex) E&amp;M, which is reserved for urgent or life-threatening conditions that would be seen in ER or hospital.</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Routine use of multiple time-segmented codes (97811, 97814, 97140) that add up to appointment lengths in excess of 1 hour</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Prolonged and regular (e.g. weekly) treatment for the same condition without any re-evaluation, change of diagnosis or treatment, or treatment hiatus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Particularly for diagnoses that are non-specific, innocuous, </a:t>
            </a:r>
            <a:r>
              <a:rPr b="0" lang="en-US" sz="1600" spc="-1" strike="noStrike">
                <a:solidFill>
                  <a:srgbClr val="000000"/>
                </a:solidFill>
                <a:latin typeface="Times New Roman"/>
                <a:ea typeface="Times New Roman"/>
              </a:rPr>
              <a:t>e.g. M54.5 low back pain, J30.9 unspecified allergic rhinitis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Mis-matches: diagnoses, treatment codes, demographics (e.g. billing tx of BPH for a female)</a:t>
            </a:r>
            <a:endParaRPr b="0" lang="en-US" sz="1600" spc="-1" strike="noStrike">
              <a:solidFill>
                <a:srgbClr val="000000"/>
              </a:solidFill>
              <a:latin typeface="Arial"/>
            </a:endParaRPr>
          </a:p>
        </p:txBody>
      </p:sp>
      <p:sp>
        <p:nvSpPr>
          <p:cNvPr id="17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62FDD4E-0136-4990-A886-0610770CE9E7}"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74"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What Happens in an Insurance Audit? </a:t>
            </a:r>
            <a:endParaRPr b="0" lang="en-US" sz="2400" spc="-1" strike="noStrike">
              <a:solidFill>
                <a:srgbClr val="000000"/>
              </a:solidFill>
              <a:latin typeface="Arial"/>
            </a:endParaRPr>
          </a:p>
          <a:p>
            <a:pPr algn="ctr">
              <a:lnSpc>
                <a:spcPct val="115000"/>
              </a:lnSpc>
            </a:pPr>
            <a:r>
              <a:rPr b="0" i="1" lang="en-US" sz="2000" spc="-1" strike="noStrike">
                <a:solidFill>
                  <a:srgbClr val="000000"/>
                </a:solidFill>
                <a:latin typeface="Times New Roman"/>
                <a:ea typeface="Times New Roman"/>
              </a:rPr>
              <a:t>Insurers can and will do any/all of the following:</a:t>
            </a:r>
            <a:endParaRPr b="0" lang="en-US" sz="2000" spc="-1" strike="noStrike">
              <a:solidFill>
                <a:srgbClr val="000000"/>
              </a:solidFill>
              <a:latin typeface="Arial"/>
            </a:endParaRPr>
          </a:p>
          <a:p>
            <a:pPr algn="ctr">
              <a:lnSpc>
                <a:spcPct val="115000"/>
              </a:lnSpc>
            </a:pPr>
            <a:endParaRPr b="0" lang="en-US" sz="20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Request any/all records of dates-of-service for which you have billed them.</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Make un-announced visits to your clinic to review your records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Analyze a sub-set of claims and records, and apply their conclusions to </a:t>
            </a:r>
            <a:r>
              <a:rPr b="0" i="1" lang="en-US" sz="1800" spc="-1" strike="noStrike">
                <a:solidFill>
                  <a:srgbClr val="000000"/>
                </a:solidFill>
                <a:latin typeface="Times New Roman"/>
                <a:ea typeface="Times New Roman"/>
              </a:rPr>
              <a:t>all</a:t>
            </a:r>
            <a:r>
              <a:rPr b="0" lang="en-US" sz="1800" spc="-1" strike="noStrike">
                <a:solidFill>
                  <a:srgbClr val="000000"/>
                </a:solidFill>
                <a:latin typeface="Times New Roman"/>
                <a:ea typeface="Times New Roman"/>
              </a:rPr>
              <a:t> claims you have submitted to them </a:t>
            </a:r>
            <a:r>
              <a:rPr b="0" i="1" lang="en-US" sz="1800" spc="-1" strike="noStrike">
                <a:solidFill>
                  <a:srgbClr val="000000"/>
                </a:solidFill>
                <a:latin typeface="Times New Roman"/>
                <a:ea typeface="Times New Roman"/>
              </a:rPr>
              <a:t>ever.</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Contact patients, interview them regarding your diagnosis and treatment, and advise them to stop seeing you for treatment during the audit.</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Suspend your listing or terminate your status on their panel (</a:t>
            </a:r>
            <a:r>
              <a:rPr b="0" i="1" lang="en-US" sz="1800" spc="-1" strike="noStrike">
                <a:solidFill>
                  <a:srgbClr val="000000"/>
                </a:solidFill>
                <a:latin typeface="Times New Roman"/>
                <a:ea typeface="Times New Roman"/>
              </a:rPr>
              <a:t>i.e.</a:t>
            </a:r>
            <a:r>
              <a:rPr b="0" lang="en-US" sz="1800" spc="-1" strike="noStrike">
                <a:solidFill>
                  <a:srgbClr val="000000"/>
                </a:solidFill>
                <a:latin typeface="Times New Roman"/>
                <a:ea typeface="Times New Roman"/>
              </a:rPr>
              <a:t> no new referrals).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File a complaint to regulatory boards, if you attempt to obstruct or fail to co-operate with an audit. (Boards may investigate at your expense, and suspend/revoke licenses)</a:t>
            </a:r>
            <a:endParaRPr b="0" lang="en-US" sz="1800" spc="-1" strike="noStrike">
              <a:solidFill>
                <a:srgbClr val="000000"/>
              </a:solidFill>
              <a:latin typeface="Arial"/>
            </a:endParaRPr>
          </a:p>
        </p:txBody>
      </p:sp>
      <p:sp>
        <p:nvSpPr>
          <p:cNvPr id="17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3D6FA94-8EB5-406D-BC84-8C10CE02DF5D}"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77"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000" spc="-1" strike="noStrike" u="sng">
                <a:solidFill>
                  <a:srgbClr val="000000"/>
                </a:solidFill>
                <a:uFillTx/>
                <a:latin typeface="Times New Roman"/>
                <a:ea typeface="Times New Roman"/>
              </a:rPr>
              <a:t>Insurers may demand return of payments made when:</a:t>
            </a:r>
            <a:endParaRPr b="0" lang="en-US" sz="2000" spc="-1" strike="noStrike">
              <a:solidFill>
                <a:srgbClr val="000000"/>
              </a:solidFill>
              <a:latin typeface="Arial"/>
            </a:endParaRPr>
          </a:p>
          <a:p>
            <a:pPr algn="ctr">
              <a:lnSpc>
                <a:spcPct val="115000"/>
              </a:lnSpc>
            </a:pPr>
            <a:endParaRPr b="0" lang="en-US" sz="20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Records are identical/near-identical across multiple visits and/or among multiple patients.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Records appear cursory: checked boxes, vague, lacking clinically-significant detail, on-going treatment without any plan or re-evaluation timeline/measures.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Records appear de-personalized, erroneous or inconsistent (e.g. patient is described as young/female in one part of record, but ICD-10 code is for elderly/male condition).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Records lack documentation of time spent on time-segmented procedures, or therapeutic rationale/medical necessity for additional segments.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Mis-match between ICD-10 and/or CPT codes on the claim, vs. the visit record.</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Records are missing, incomplete, or so disorganized/illegible as to be incomprehensible. </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Records appear altered or amended in an attempt to cover up insurance fraud.</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Records or amendments lack a credible, tamper-proof signature, time/date stamp.</a:t>
            </a:r>
            <a:endParaRPr b="0" lang="en-US" sz="1600" spc="-1" strike="noStrike">
              <a:solidFill>
                <a:srgbClr val="000000"/>
              </a:solidFill>
              <a:latin typeface="Arial"/>
            </a:endParaRPr>
          </a:p>
        </p:txBody>
      </p:sp>
      <p:sp>
        <p:nvSpPr>
          <p:cNvPr id="17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EDEC450-F9DE-4597-AEEA-D42B283EFB35}"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80"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Consequences of Unfavorable Finding on an Insurer Audit</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Insurers can demand re-payment of </a:t>
            </a:r>
            <a:r>
              <a:rPr b="0" i="1" lang="en-US" sz="1700" spc="-1" strike="noStrike">
                <a:solidFill>
                  <a:srgbClr val="000000"/>
                </a:solidFill>
                <a:latin typeface="Times New Roman"/>
                <a:ea typeface="Times New Roman"/>
              </a:rPr>
              <a:t>all </a:t>
            </a:r>
            <a:r>
              <a:rPr b="0" lang="en-US" sz="1700" spc="-1" strike="noStrike">
                <a:solidFill>
                  <a:srgbClr val="000000"/>
                </a:solidFill>
                <a:latin typeface="Times New Roman"/>
                <a:ea typeface="Times New Roman"/>
              </a:rPr>
              <a:t>payments they have made to you</a:t>
            </a:r>
            <a:endParaRPr b="0" lang="en-US" sz="17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Courts can order re-payment and garnish future earnings</a:t>
            </a:r>
            <a:endParaRPr b="0" lang="en-US" sz="17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Insurers can terminate your network status, or place it on probation</a:t>
            </a:r>
            <a:endParaRPr b="0" lang="en-US" sz="17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You may be dropped from other networks, and never be able to bill insurance again</a:t>
            </a:r>
            <a:endParaRPr b="0" lang="en-US" sz="17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You may not be able to renew your malpractice insurance, hospital privileges, license</a:t>
            </a:r>
            <a:endParaRPr b="0" lang="en-US" sz="17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Insurers and patients can file complaints with licensing boards, triggering investigation (at your expense), possibly leading to probation, suspension, revocation of your license</a:t>
            </a:r>
            <a:endParaRPr b="0" lang="en-US" sz="17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Schools/agencies may terminate your status as an instructor/CEU provider</a:t>
            </a:r>
            <a:endParaRPr b="0" lang="en-US" sz="1700" spc="-1" strike="noStrike">
              <a:solidFill>
                <a:srgbClr val="000000"/>
              </a:solidFill>
              <a:latin typeface="Arial"/>
            </a:endParaRPr>
          </a:p>
          <a:p>
            <a:pPr marL="457200" indent="-336240">
              <a:lnSpc>
                <a:spcPct val="115000"/>
              </a:lnSpc>
              <a:buClr>
                <a:srgbClr val="000000"/>
              </a:buClr>
              <a:buFont typeface="Times New Roman"/>
              <a:buChar char="●"/>
            </a:pPr>
            <a:r>
              <a:rPr b="0" lang="en-US" sz="1700" spc="-1" strike="noStrike">
                <a:solidFill>
                  <a:srgbClr val="000000"/>
                </a:solidFill>
                <a:latin typeface="Times New Roman"/>
                <a:ea typeface="Times New Roman"/>
              </a:rPr>
              <a:t>Felony charges: criminal prosecution: trials, fines, jail time</a:t>
            </a:r>
            <a:endParaRPr b="0" lang="en-US" sz="1700" spc="-1" strike="noStrike">
              <a:solidFill>
                <a:srgbClr val="000000"/>
              </a:solidFill>
              <a:latin typeface="Arial"/>
            </a:endParaRPr>
          </a:p>
        </p:txBody>
      </p:sp>
      <p:sp>
        <p:nvSpPr>
          <p:cNvPr id="18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99C202A-5624-4869-9CF3-1CCB7C9C29A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83"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Responding to an Insurer’s Records Request</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Comply promptly: turn over full and complete records, unaltered and as requested, without protest. A request for a single record may go nowhere.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 not discuss audits with your patients, or attempt to influence or persuade them to testify on your behalf.</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 the event of a large-scale audit/request for records, consider retaining an attorney who specializes in medical and insurance to represent you.</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Start planning for a cash-only practice, or a new career.</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Work hard, pray, save money.</a:t>
            </a:r>
            <a:endParaRPr b="0" lang="en-US" sz="2000" spc="-1" strike="noStrike">
              <a:solidFill>
                <a:srgbClr val="000000"/>
              </a:solidFill>
              <a:latin typeface="Arial"/>
            </a:endParaRPr>
          </a:p>
        </p:txBody>
      </p:sp>
      <p:sp>
        <p:nvSpPr>
          <p:cNvPr id="18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7D7CF6A-6E3F-45DE-9B78-4182DE62E358}" type="slidenum">
              <a:rPr b="0" lang="en-US" sz="900" spc="-1" strike="noStrike">
                <a:solidFill>
                  <a:srgbClr val="424242"/>
                </a:solidFill>
                <a:latin typeface="Nunito"/>
                <a:ea typeface="Nunito"/>
              </a:rPr>
              <a:t>1</a:t>
            </a:fld>
            <a:endParaRPr b="0" lang="en-US" sz="900" spc="-1" strike="noStrike">
              <a:latin typeface="Times New Roman"/>
            </a:endParaRPr>
          </a:p>
        </p:txBody>
      </p:sp>
      <p:pic>
        <p:nvPicPr>
          <p:cNvPr id="185" name="Google Shape;550;p47" descr="Free photo: Woman Praying, Prayer, Faith - Free Image on Pixabay ..."/>
          <p:cNvPicPr/>
          <p:nvPr/>
        </p:nvPicPr>
        <p:blipFill>
          <a:blip r:embed="rId1"/>
          <a:stretch/>
        </p:blipFill>
        <p:spPr>
          <a:xfrm>
            <a:off x="7645320" y="3791880"/>
            <a:ext cx="1498320" cy="133812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87"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Legal and Regulatory Audiencies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Attorneys and expert witnesses that may represent you and/or the patient in malpractice cases</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Judges and juries</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Arbitration panels (if your patient has agreed to binding arbitration)</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Regulatory agencies (California Acupuncture Board)</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18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F72DB0C-3E32-46B7-8C88-B87220AD4BBA}"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90"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Researchers and Research Publications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High-quality documentation may be useful to researchers (with patient consent and identifying data expunged)</a:t>
            </a: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High-quality documentation is potentially publishable as case studies and series reports.</a:t>
            </a: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(If you are a DAOM student, these D&amp;R practices will make case studies, capstone projects etc. familiar and easier!)</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p:txBody>
      </p:sp>
      <p:sp>
        <p:nvSpPr>
          <p:cNvPr id="19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4A02270-287D-4BF7-A547-C116A90BEECC}"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93"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Support for the Patient </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Educational value for the patient themselves and their family</a:t>
            </a:r>
            <a:endParaRPr b="0" lang="en-US" sz="24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Patient corrections to their own records may also help you as the practitioner</a:t>
            </a:r>
            <a:endParaRPr b="0" lang="en-US" sz="22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Disability agencies (State, Federal) may request records when reviewing patient disability applications</a:t>
            </a: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Documenting and reporting abuse of patients to law enforcement and social work agencies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p:txBody>
      </p:sp>
      <p:sp>
        <p:nvSpPr>
          <p:cNvPr id="19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AD3BF41D-A2CD-4541-910B-5FE9DC77B7F4}"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96"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Essential Contents: Medical Chart</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Demographics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Financial agreement, billing and payments records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Insurance information and treatment authorizations or denials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Referrals from and to other medical providers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Medical correspondence and communications, including records and special study reports from other providers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HPIs, SOAP notes, PR/DRs</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Red text: critical documentation of compliance w/standards of care--malpractice risk management.</a:t>
            </a:r>
            <a:endParaRPr b="0" lang="en-US" sz="2000" spc="-1" strike="noStrike">
              <a:solidFill>
                <a:srgbClr val="000000"/>
              </a:solidFill>
              <a:latin typeface="Arial"/>
            </a:endParaRPr>
          </a:p>
        </p:txBody>
      </p:sp>
      <p:sp>
        <p:nvSpPr>
          <p:cNvPr id="19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ABFB535-DB74-4B9A-845C-2EF173AB0F1F}"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59"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Where this material comes from</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u="sng">
                <a:solidFill>
                  <a:srgbClr val="27278b"/>
                </a:solidFill>
                <a:uFillTx/>
                <a:latin typeface="Times New Roman"/>
                <a:ea typeface="Times New Roman"/>
                <a:hlinkClick r:id="rId1"/>
              </a:rPr>
              <a:t>Clean Needle Technique Manual, 7th ed</a:t>
            </a:r>
            <a:r>
              <a:rPr b="0" lang="en-US" sz="1800" spc="-1" strike="noStrike">
                <a:solidFill>
                  <a:srgbClr val="000000"/>
                </a:solidFill>
                <a:latin typeface="Times New Roman"/>
                <a:ea typeface="Times New Roman"/>
              </a:rPr>
              <a:t>.: sets standards for L.Ac.s in US.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My personal professional experience:</a:t>
            </a:r>
            <a:endParaRPr b="0" lang="en-US" sz="18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Practicing acupuncture for 15 years on a referral basis with and in physician-lead clinics.</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14 years of serving as a Primary and Secondary Treating Physician in the California Workers Compensation system.</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Serving as an expert witness in malpractice litigation.</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Serving as an consultant to acupuncturists defending themselves in insurance audits and regulatory board complaints.</a:t>
            </a:r>
            <a:endParaRPr b="0" lang="en-US" sz="16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Text in RED indicates critical documentation, based on the above.</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6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F0F21E7-4B21-420F-9DC8-2B3AAEC5629F}"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199" name="TextShape 2"/>
          <p:cNvSpPr txBox="1"/>
          <p:nvPr/>
        </p:nvSpPr>
        <p:spPr>
          <a:xfrm>
            <a:off x="333720" y="1343160"/>
            <a:ext cx="8476560" cy="35701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Demographics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lvl="1" marL="9144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Full name</a:t>
            </a:r>
            <a:endParaRPr b="0" lang="en-US" sz="2000" spc="-1" strike="noStrike">
              <a:solidFill>
                <a:srgbClr val="000000"/>
              </a:solidFill>
              <a:latin typeface="Arial"/>
            </a:endParaRPr>
          </a:p>
          <a:p>
            <a:pPr lvl="1" marL="9144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Gender and identity</a:t>
            </a:r>
            <a:endParaRPr b="0" lang="en-US" sz="2000" spc="-1" strike="noStrike">
              <a:solidFill>
                <a:srgbClr val="000000"/>
              </a:solidFill>
              <a:latin typeface="Arial"/>
            </a:endParaRPr>
          </a:p>
          <a:p>
            <a:pPr lvl="1" marL="9144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Date-of-birth</a:t>
            </a:r>
            <a:endParaRPr b="0" lang="en-US" sz="2000" spc="-1" strike="noStrike">
              <a:solidFill>
                <a:srgbClr val="000000"/>
              </a:solidFill>
              <a:latin typeface="Arial"/>
            </a:endParaRPr>
          </a:p>
          <a:p>
            <a:pPr lvl="1" marL="9144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Contact information, including marital status, emergency contacts and next-of-kin</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Race/ethnicity</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Language competencies (presence of translator)</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Occupation and student/employment status</a:t>
            </a:r>
            <a:endParaRPr b="0" lang="en-US" sz="2000" spc="-1" strike="noStrike">
              <a:solidFill>
                <a:srgbClr val="000000"/>
              </a:solidFill>
              <a:latin typeface="Arial"/>
            </a:endParaRPr>
          </a:p>
        </p:txBody>
      </p:sp>
      <p:sp>
        <p:nvSpPr>
          <p:cNvPr id="20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258C282-E375-44AB-BDEB-E815A86C6C0C}"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02"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HPIs, SOAPs, PRs ?</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1" lang="en-US" sz="1800" spc="-1" strike="noStrike" u="sng">
                <a:solidFill>
                  <a:srgbClr val="000000"/>
                </a:solidFill>
                <a:uFillTx/>
                <a:latin typeface="Times New Roman"/>
                <a:ea typeface="Times New Roman"/>
              </a:rPr>
              <a:t>History of Present Illness (HPI)</a:t>
            </a:r>
            <a:r>
              <a:rPr b="0" lang="en-US" sz="1800" spc="-1" strike="noStrike">
                <a:solidFill>
                  <a:srgbClr val="000000"/>
                </a:solidFill>
                <a:latin typeface="Times New Roman"/>
                <a:ea typeface="Times New Roman"/>
              </a:rPr>
              <a:t>: initial visit record</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1" lang="en-US" sz="1800" spc="-1" strike="noStrike" u="sng">
                <a:solidFill>
                  <a:srgbClr val="000000"/>
                </a:solidFill>
                <a:uFillTx/>
                <a:latin typeface="Times New Roman"/>
                <a:ea typeface="Times New Roman"/>
              </a:rPr>
              <a:t>Subjective Objective Assessment and Plan (SOAP)</a:t>
            </a:r>
            <a:r>
              <a:rPr b="0" lang="en-US" sz="1800" spc="-1" strike="noStrike">
                <a:solidFill>
                  <a:srgbClr val="000000"/>
                </a:solidFill>
                <a:latin typeface="Times New Roman"/>
                <a:ea typeface="Times New Roman"/>
              </a:rPr>
              <a:t>: follow-up records. Often referred to as a “Progress Note,” a confusing designation with:</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1" lang="en-US" sz="1800" spc="-1" strike="noStrike" u="sng">
                <a:solidFill>
                  <a:srgbClr val="000000"/>
                </a:solidFill>
                <a:uFillTx/>
                <a:latin typeface="Times New Roman"/>
                <a:ea typeface="Times New Roman"/>
              </a:rPr>
              <a:t>Progress Report (PR)</a:t>
            </a:r>
            <a:r>
              <a:rPr b="0" lang="en-US" sz="1800" spc="-1" strike="noStrike">
                <a:solidFill>
                  <a:srgbClr val="000000"/>
                </a:solidFill>
                <a:latin typeface="Times New Roman"/>
                <a:ea typeface="Times New Roman"/>
              </a:rPr>
              <a:t>: a periodic report of changes from baseline:</a:t>
            </a:r>
            <a:endParaRPr b="0" lang="en-US" sz="18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Typically required by managed care, workers compensation or auto-med-pay insurers at the end of a course of authorized treatment</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Required to justify medical necessity for further treatment</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Required by California Labor Code every 45 days, or upon completion of authorized course, discharge, or other change in patient status in Work Comp</a:t>
            </a:r>
            <a:endParaRPr b="0" lang="en-US" sz="1600" spc="-1" strike="noStrike">
              <a:solidFill>
                <a:srgbClr val="000000"/>
              </a:solidFill>
              <a:latin typeface="Arial"/>
            </a:endParaRPr>
          </a:p>
        </p:txBody>
      </p:sp>
      <p:sp>
        <p:nvSpPr>
          <p:cNvPr id="20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58FCC2A-679C-4E4F-B3B0-3B6AFEDCDCB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05" name="TextShape 2"/>
          <p:cNvSpPr txBox="1"/>
          <p:nvPr/>
        </p:nvSpPr>
        <p:spPr>
          <a:xfrm>
            <a:off x="333720" y="916560"/>
            <a:ext cx="8476560" cy="3996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1800" spc="-1" strike="noStrike" u="sng">
                <a:solidFill>
                  <a:srgbClr val="000000"/>
                </a:solidFill>
                <a:uFillTx/>
                <a:latin typeface="Times New Roman"/>
                <a:ea typeface="Times New Roman"/>
              </a:rPr>
              <a:t>Essential Contents of an HPI/Medical Chart</a:t>
            </a:r>
            <a:endParaRPr b="0" lang="en-US" sz="1800" spc="-1" strike="noStrike">
              <a:solidFill>
                <a:srgbClr val="000000"/>
              </a:solidFill>
              <a:latin typeface="Arial"/>
            </a:endParaRPr>
          </a:p>
          <a:p>
            <a:pPr algn="ctr">
              <a:lnSpc>
                <a:spcPct val="115000"/>
              </a:lnSpc>
            </a:pPr>
            <a:r>
              <a:rPr b="0" i="1" lang="en-US" sz="1400" spc="-1" strike="noStrike">
                <a:solidFill>
                  <a:srgbClr val="000000"/>
                </a:solidFill>
                <a:latin typeface="Times New Roman"/>
                <a:ea typeface="Times New Roman"/>
              </a:rPr>
              <a:t>The importance of documenting and monitoring these is proportionate to the degree to which we function as a stand-alone PCP! List pertinent negatives, do not leave fields blank</a:t>
            </a:r>
            <a:endParaRPr b="0" lang="en-US" sz="1400" spc="-1" strike="noStrike">
              <a:solidFill>
                <a:srgbClr val="000000"/>
              </a:solidFill>
              <a:latin typeface="Arial"/>
            </a:endParaRPr>
          </a:p>
          <a:p>
            <a:pPr algn="ctr">
              <a:lnSpc>
                <a:spcPct val="115000"/>
              </a:lnSpc>
            </a:pPr>
            <a:endParaRPr b="0" lang="en-US" sz="14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Past medical history, including your review of medical records (detail on next page)</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Medications and supplements, including any history of adverse reactions</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Implants, prosthetics, assistive devices, disabilities</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Results of imaging studies/labs/special tests</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Health habits: smoking, alcohol and substance use, exercise, diet, sleep, sexual activity, etc.</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Allergies: foods, medications, supplements etc.</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Immunizations, scheduled/preventative screening tests</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Family medical history: record status of similar/ related illnesses</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Social history (employment, education, housing, domestic safety, home health-care, etc.)</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Hazardous exposures: occupational, environmental such as asbestos, lead, solvents, etc.</a:t>
            </a:r>
            <a:endParaRPr b="0" lang="en-US" sz="1500" spc="-1" strike="noStrike">
              <a:solidFill>
                <a:srgbClr val="000000"/>
              </a:solidFill>
              <a:latin typeface="Arial"/>
            </a:endParaRPr>
          </a:p>
          <a:p>
            <a:pPr lvl="1" marL="914400" indent="-323640">
              <a:lnSpc>
                <a:spcPct val="115000"/>
              </a:lnSpc>
              <a:buClr>
                <a:srgbClr val="cc0000"/>
              </a:buClr>
              <a:buFont typeface="Times New Roman"/>
              <a:buAutoNum type="alphaLcPeriod"/>
            </a:pPr>
            <a:r>
              <a:rPr b="0" lang="en-US" sz="1500" spc="-1" strike="noStrike">
                <a:solidFill>
                  <a:srgbClr val="cc0000"/>
                </a:solidFill>
                <a:latin typeface="Times New Roman"/>
                <a:ea typeface="Times New Roman"/>
              </a:rPr>
              <a:t>Problem list: a system for tracking medical conditions, treatment outcomes, health maintenance</a:t>
            </a:r>
            <a:endParaRPr b="0" lang="en-US" sz="1500" spc="-1" strike="noStrike">
              <a:solidFill>
                <a:srgbClr val="000000"/>
              </a:solidFill>
              <a:latin typeface="Arial"/>
            </a:endParaRPr>
          </a:p>
          <a:p>
            <a:pPr>
              <a:lnSpc>
                <a:spcPct val="115000"/>
              </a:lnSpc>
            </a:pPr>
            <a:endParaRPr b="0" lang="en-US" sz="1500" spc="-1" strike="noStrike">
              <a:solidFill>
                <a:srgbClr val="000000"/>
              </a:solidFill>
              <a:latin typeface="Arial"/>
            </a:endParaRPr>
          </a:p>
        </p:txBody>
      </p:sp>
      <p:sp>
        <p:nvSpPr>
          <p:cNvPr id="20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9035CDF3-4454-4536-AF20-FBA070E90D8F}"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08"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Contents Detail: Past Medical History</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lvl="1" marL="914400" indent="-367920">
              <a:lnSpc>
                <a:spcPct val="115000"/>
              </a:lnSpc>
              <a:buClr>
                <a:srgbClr val="000000"/>
              </a:buClr>
              <a:buFont typeface="Times New Roman"/>
              <a:buAutoNum type="alphaLcPeriod"/>
            </a:pPr>
            <a:r>
              <a:rPr b="0" lang="en-US" sz="2200" spc="-1" strike="noStrike">
                <a:solidFill>
                  <a:srgbClr val="000000"/>
                </a:solidFill>
                <a:latin typeface="Times New Roman"/>
                <a:ea typeface="Times New Roman"/>
              </a:rPr>
              <a:t>Past medical history, including dates and locations</a:t>
            </a:r>
            <a:endParaRPr b="0" lang="en-US" sz="2200" spc="-1" strike="noStrike">
              <a:solidFill>
                <a:srgbClr val="000000"/>
              </a:solidFill>
              <a:latin typeface="Arial"/>
            </a:endParaRPr>
          </a:p>
          <a:p>
            <a:pPr lvl="2" marL="1371600" indent="-355320">
              <a:lnSpc>
                <a:spcPct val="115000"/>
              </a:lnSpc>
              <a:buClr>
                <a:srgbClr val="000000"/>
              </a:buClr>
              <a:buFont typeface="Times New Roman"/>
              <a:buAutoNum type="romanLcPeriod"/>
            </a:pPr>
            <a:r>
              <a:rPr b="0" lang="en-US" sz="2000" spc="-1" strike="noStrike">
                <a:solidFill>
                  <a:srgbClr val="000000"/>
                </a:solidFill>
                <a:latin typeface="Times New Roman"/>
                <a:ea typeface="Times New Roman"/>
              </a:rPr>
              <a:t>Diagnostic procedures and findings</a:t>
            </a:r>
            <a:endParaRPr b="0" lang="en-US" sz="2000" spc="-1" strike="noStrike">
              <a:solidFill>
                <a:srgbClr val="000000"/>
              </a:solidFill>
              <a:latin typeface="Arial"/>
            </a:endParaRPr>
          </a:p>
          <a:p>
            <a:pPr lvl="2" marL="1371600" indent="-355320">
              <a:lnSpc>
                <a:spcPct val="115000"/>
              </a:lnSpc>
              <a:buClr>
                <a:srgbClr val="000000"/>
              </a:buClr>
              <a:buFont typeface="Times New Roman"/>
              <a:buAutoNum type="romanLcPeriod"/>
            </a:pPr>
            <a:r>
              <a:rPr b="0" lang="en-US" sz="2000" spc="-1" strike="noStrike">
                <a:solidFill>
                  <a:srgbClr val="000000"/>
                </a:solidFill>
                <a:latin typeface="Times New Roman"/>
                <a:ea typeface="Times New Roman"/>
              </a:rPr>
              <a:t>Surgeries, invasive procedures: complications, outcomes</a:t>
            </a:r>
            <a:endParaRPr b="0" lang="en-US" sz="2000" spc="-1" strike="noStrike">
              <a:solidFill>
                <a:srgbClr val="000000"/>
              </a:solidFill>
              <a:latin typeface="Arial"/>
            </a:endParaRPr>
          </a:p>
          <a:p>
            <a:pPr lvl="2" marL="1371600" indent="-355320">
              <a:lnSpc>
                <a:spcPct val="115000"/>
              </a:lnSpc>
              <a:buClr>
                <a:srgbClr val="000000"/>
              </a:buClr>
              <a:buFont typeface="Times New Roman"/>
              <a:buAutoNum type="romanLcPeriod"/>
            </a:pPr>
            <a:r>
              <a:rPr b="0" lang="en-US" sz="2000" spc="-1" strike="noStrike">
                <a:solidFill>
                  <a:srgbClr val="000000"/>
                </a:solidFill>
                <a:latin typeface="Times New Roman"/>
                <a:ea typeface="Times New Roman"/>
              </a:rPr>
              <a:t>Hospitalizations, transfusions, or other in-patient treatment; discharge status</a:t>
            </a:r>
            <a:endParaRPr b="0" lang="en-US" sz="2000" spc="-1" strike="noStrike">
              <a:solidFill>
                <a:srgbClr val="000000"/>
              </a:solidFill>
              <a:latin typeface="Arial"/>
            </a:endParaRPr>
          </a:p>
          <a:p>
            <a:pPr lvl="2" marL="1371600" indent="-355320">
              <a:lnSpc>
                <a:spcPct val="115000"/>
              </a:lnSpc>
              <a:buClr>
                <a:srgbClr val="000000"/>
              </a:buClr>
              <a:buFont typeface="Times New Roman"/>
              <a:buAutoNum type="romanLcPeriod"/>
            </a:pPr>
            <a:r>
              <a:rPr b="0" lang="en-US" sz="2000" spc="-1" strike="noStrike">
                <a:solidFill>
                  <a:srgbClr val="000000"/>
                </a:solidFill>
                <a:latin typeface="Times New Roman"/>
                <a:ea typeface="Times New Roman"/>
              </a:rPr>
              <a:t>Therapies: on-going? outcomes? </a:t>
            </a:r>
            <a:endParaRPr b="0" lang="en-US" sz="2000" spc="-1" strike="noStrike">
              <a:solidFill>
                <a:srgbClr val="000000"/>
              </a:solidFill>
              <a:latin typeface="Arial"/>
            </a:endParaRPr>
          </a:p>
          <a:p>
            <a:pPr lvl="2" marL="1371600" indent="-355320">
              <a:lnSpc>
                <a:spcPct val="115000"/>
              </a:lnSpc>
              <a:buClr>
                <a:srgbClr val="000000"/>
              </a:buClr>
              <a:buFont typeface="Times New Roman"/>
              <a:buAutoNum type="romanLcPeriod"/>
            </a:pPr>
            <a:r>
              <a:rPr b="0" lang="en-US" sz="2000" spc="-1" strike="noStrike">
                <a:solidFill>
                  <a:srgbClr val="000000"/>
                </a:solidFill>
                <a:latin typeface="Times New Roman"/>
                <a:ea typeface="Times New Roman"/>
              </a:rPr>
              <a:t>Follow-up: are there physicians that monitor ongoing conditions?</a:t>
            </a:r>
            <a:endParaRPr b="0" lang="en-US" sz="2000" spc="-1" strike="noStrike">
              <a:solidFill>
                <a:srgbClr val="000000"/>
              </a:solidFill>
              <a:latin typeface="Arial"/>
            </a:endParaRPr>
          </a:p>
          <a:p>
            <a:pPr lvl="3" marL="1828800" indent="-342720">
              <a:lnSpc>
                <a:spcPct val="115000"/>
              </a:lnSpc>
              <a:buClr>
                <a:srgbClr val="cc0000"/>
              </a:buClr>
              <a:buFont typeface="Times New Roman"/>
              <a:buAutoNum type="arabicPeriod"/>
            </a:pPr>
            <a:r>
              <a:rPr b="0" lang="en-US" sz="1800" spc="-1" strike="noStrike">
                <a:solidFill>
                  <a:srgbClr val="cc0000"/>
                </a:solidFill>
                <a:latin typeface="Times New Roman"/>
                <a:ea typeface="Times New Roman"/>
              </a:rPr>
              <a:t>Particularly critical with serious conditions that can be asymptomatic, e.g. cancer, hypertension</a:t>
            </a:r>
            <a:endParaRPr b="0" lang="en-US" sz="1800" spc="-1" strike="noStrike">
              <a:solidFill>
                <a:srgbClr val="000000"/>
              </a:solidFill>
              <a:latin typeface="Arial"/>
            </a:endParaRPr>
          </a:p>
        </p:txBody>
      </p:sp>
      <p:sp>
        <p:nvSpPr>
          <p:cNvPr id="20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4BDAC6D4-0E5F-4F76-BED7-11D9743C49AD}"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11"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Subjective: Review of Systems--Contents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The </a:t>
            </a:r>
            <a:r>
              <a:rPr b="0" lang="en-US" sz="1800" spc="-1" strike="noStrike">
                <a:solidFill>
                  <a:srgbClr val="000000"/>
                </a:solidFill>
                <a:latin typeface="Times New Roman"/>
                <a:ea typeface="Times New Roman"/>
              </a:rPr>
              <a:t>place to document all current (not past) symptoms at 1st visit.</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Critical: screening for urgent/serious active or latent conditions that alter AOM treatment and/or need referral, management or monitoring (see below for detail)</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Document symptoms for each body system (East + West), regardless of how closely-related or not they seem to the patient’s chief complaints.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 minimum, documenting critical negatives or “no additional findings” for each body system shows due diligence. </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i="1" lang="en-US" sz="1800" spc="-1" strike="noStrike">
                <a:solidFill>
                  <a:srgbClr val="cc0000"/>
                </a:solidFill>
                <a:latin typeface="Times New Roman"/>
                <a:ea typeface="Times New Roman"/>
              </a:rPr>
              <a:t>On forms, leaving fields blank, without comment, can appear as negligence, rather than just asymptomatic.</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Remember that ROS is required to justify Level 3+ E&amp;M coding</a:t>
            </a:r>
            <a:endParaRPr b="0" lang="en-US" sz="1800" spc="-1" strike="noStrike">
              <a:solidFill>
                <a:srgbClr val="000000"/>
              </a:solidFill>
              <a:latin typeface="Arial"/>
            </a:endParaRPr>
          </a:p>
        </p:txBody>
      </p:sp>
      <p:sp>
        <p:nvSpPr>
          <p:cNvPr id="21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ED5C67F-ACC6-44A9-BD32-06D4EC94EFE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14"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Subjective: Review of Systems--Best Practices</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Conduct through both intake forms, and verbal interview</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Use symptoms in lay-person terms in their own language</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Avoid use of Eastern or Western medicalese and diagnostic terms</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Patients may or may not know their “diagnoses,” but it’s more important and reliable to ask what they feel</a:t>
            </a:r>
            <a:endParaRPr b="0" lang="en-US" sz="20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Initial and date intake forms to indicate your review</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Best to transfer critical findings from intake forms into HPI.</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Some EHR systems may do this automatically</a:t>
            </a:r>
            <a:endParaRPr b="0" lang="en-US" sz="2000" spc="-1" strike="noStrike">
              <a:solidFill>
                <a:srgbClr val="000000"/>
              </a:solidFill>
              <a:latin typeface="Arial"/>
            </a:endParaRPr>
          </a:p>
        </p:txBody>
      </p:sp>
      <p:sp>
        <p:nvSpPr>
          <p:cNvPr id="21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F954778-A344-4849-8FB2-4C8047A6E2B3}"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17"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Review of Systems: General</a:t>
            </a:r>
            <a:endParaRPr b="0" lang="en-US" sz="2400" spc="-1" strike="noStrike">
              <a:solidFill>
                <a:srgbClr val="000000"/>
              </a:solidFill>
              <a:latin typeface="Arial"/>
            </a:endParaRPr>
          </a:p>
          <a:p>
            <a:pPr algn="ctr">
              <a:lnSpc>
                <a:spcPct val="115000"/>
              </a:lnSpc>
            </a:pPr>
            <a:r>
              <a:rPr b="0" i="1" lang="en-US" sz="2000" spc="-1" strike="noStrike">
                <a:solidFill>
                  <a:srgbClr val="000000"/>
                </a:solidFill>
                <a:latin typeface="Times New Roman"/>
                <a:ea typeface="Times New Roman"/>
              </a:rPr>
              <a:t>Not comprehensive--adapt for your practice focus</a:t>
            </a:r>
            <a:endParaRPr b="0" lang="en-US" sz="2000" spc="-1" strike="noStrike">
              <a:solidFill>
                <a:srgbClr val="000000"/>
              </a:solidFill>
              <a:latin typeface="Arial"/>
            </a:endParaRPr>
          </a:p>
          <a:p>
            <a:pPr algn="ctr">
              <a:lnSpc>
                <a:spcPct val="115000"/>
              </a:lnSpc>
            </a:pP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1600" spc="-1" strike="noStrike">
                <a:solidFill>
                  <a:srgbClr val="000000"/>
                </a:solidFill>
                <a:latin typeface="Times New Roman"/>
                <a:ea typeface="Times New Roman"/>
              </a:rPr>
              <a:t>Weight loss   Weight gain   General weakness   Fatigue or drowsiness   Fever   Headache    Dizziness    Abnormal sweating     Swelling   Cramps    Difficulty sleeping   Moodiness   Irritability   Depression   Anxiety   Panic Attacks   Obsessive thoughts or habits   Memory loss   Confusion   Difficulty concentrating   Eating disorders   Loss of motivation</a:t>
            </a:r>
            <a:endParaRPr b="0" lang="en-US" sz="1600" spc="-1" strike="noStrike">
              <a:solidFill>
                <a:srgbClr val="000000"/>
              </a:solidFill>
              <a:latin typeface="Arial"/>
            </a:endParaRPr>
          </a:p>
          <a:p>
            <a:pPr marL="457200">
              <a:lnSpc>
                <a:spcPct val="115000"/>
              </a:lnSpc>
            </a:pPr>
            <a:endParaRPr b="0" lang="en-US" sz="1600" spc="-1" strike="noStrike">
              <a:solidFill>
                <a:srgbClr val="000000"/>
              </a:solidFill>
              <a:latin typeface="Arial"/>
            </a:endParaRPr>
          </a:p>
          <a:p>
            <a:pPr marL="457200">
              <a:lnSpc>
                <a:spcPct val="115000"/>
              </a:lnSpc>
            </a:pPr>
            <a:r>
              <a:rPr b="0" i="1" lang="en-US" sz="1600" spc="-1" strike="noStrike">
                <a:solidFill>
                  <a:srgbClr val="000000"/>
                </a:solidFill>
                <a:latin typeface="Times New Roman"/>
                <a:ea typeface="Times New Roman"/>
              </a:rPr>
              <a:t>(tip: putting psychiatric symptoms under “General” on intake forms greatly increases likelihood of self-reporting, as patients are often reluctant to indicate symptoms of mental illness listed under “Psychiatric” or similar labels with social stigma.</a:t>
            </a:r>
            <a:endParaRPr b="0" lang="en-US" sz="1600" spc="-1" strike="noStrike">
              <a:solidFill>
                <a:srgbClr val="000000"/>
              </a:solidFill>
              <a:latin typeface="Arial"/>
            </a:endParaRPr>
          </a:p>
          <a:p>
            <a:pPr marL="457200">
              <a:lnSpc>
                <a:spcPct val="115000"/>
              </a:lnSpc>
            </a:pP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p:txBody>
      </p:sp>
      <p:sp>
        <p:nvSpPr>
          <p:cNvPr id="21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E3E5E84-3A05-41E9-8596-EFC1B05832F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20"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Review of Systems: Continued</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There are many ways to organize ROS--adapt for your practice focus</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Cardiovascular and pulmonary:</a:t>
            </a:r>
            <a:r>
              <a:rPr b="0" lang="en-US" sz="20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Heart disease   Chest pain or pressure   Uncomfortable heartbeat or murmurs  Asthma   Pneumonia   Wheezing  Difficult/painful breathing   Cough   Bloody sputum</a:t>
            </a:r>
            <a:endParaRPr b="0" lang="en-US" sz="18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Gastrointestinal</a:t>
            </a:r>
            <a:r>
              <a:rPr b="0" lang="en-US" sz="20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Trouble swallowing   Reflux   Bloating   Abdominal pain   Loss of appetite   Change in thirst   Nausea   Vomiting  Black, tarry, or bloody stool   Diarrhea, urgent stool, loss of bowel control   Food intolerance   Hemorrhoids    Constipation</a:t>
            </a:r>
            <a:endParaRPr b="0" lang="en-US" sz="18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Urinary and Reproductive</a:t>
            </a:r>
            <a:r>
              <a:rPr b="0" lang="en-US" sz="20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Change in frequency of urination   Pain, dribbling, hesitancy on urination   Urinary urgency/ incontinence   Nocturnal urination    Bloody or discolored urine   STDs   Perineal pain, numbness or tingling  Menstrual difficulty, pain</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marL="457200">
              <a:lnSpc>
                <a:spcPct val="115000"/>
              </a:lnSpc>
            </a:pPr>
            <a:endParaRPr b="0" lang="en-US" sz="1800" spc="-1" strike="noStrike">
              <a:solidFill>
                <a:srgbClr val="000000"/>
              </a:solidFill>
              <a:latin typeface="Arial"/>
            </a:endParaRPr>
          </a:p>
          <a:p>
            <a:pPr marL="457200">
              <a:lnSpc>
                <a:spcPct val="115000"/>
              </a:lnSpc>
            </a:pP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22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D909B9F6-C00C-4B33-AB6B-93DD1BD91C49}"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23"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Review of Systems: Continued</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Adapt for your practice focus</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Musculoskeletal &amp; Neurologic</a:t>
            </a:r>
            <a:r>
              <a:rPr b="0" lang="en-US" sz="20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Weakness or paralysis   Numbness or tingling sensations   Tremors or involuntary movements, loss of control   Joint pain, swelling</a:t>
            </a:r>
            <a:endParaRPr b="0" lang="en-US" sz="18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Skin and Lymphatic</a:t>
            </a:r>
            <a:r>
              <a:rPr b="0" lang="en-US" sz="20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Rashes   Lumps   Sores   Dryness   Itching   New moles or growths   Changes in moles or growths   Infections   Dishcarge</a:t>
            </a:r>
            <a:endParaRPr b="0" lang="en-US" sz="18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Head/Eyes/Ears/Nose/Throat</a:t>
            </a:r>
            <a:r>
              <a:rPr b="0" lang="en-US" sz="20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Vision changes or difficulty    Ear ringing     Hearing changes or difficulty   Vertigo    Frequent colds or flus   Nasal discharge or bleeding   Sinus/nasal problems   Difficulty chewing, swallowing</a:t>
            </a:r>
            <a:endParaRPr b="0" lang="en-US" sz="18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Endocrine</a:t>
            </a:r>
            <a:r>
              <a:rPr b="0" lang="en-US" sz="20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Thyroid disorders   Parathyroid disorders   Other endocrine disorders</a:t>
            </a:r>
            <a:endParaRPr b="0" lang="en-US" sz="1800" spc="-1" strike="noStrike">
              <a:solidFill>
                <a:srgbClr val="000000"/>
              </a:solidFill>
              <a:latin typeface="Arial"/>
            </a:endParaRPr>
          </a:p>
          <a:p>
            <a:pPr marL="457200">
              <a:lnSpc>
                <a:spcPct val="115000"/>
              </a:lnSpc>
            </a:pP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22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64DB9BF-0224-4A4A-BE5D-F85D053A82D5}"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26"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200" spc="-1" strike="noStrike" u="sng">
                <a:solidFill>
                  <a:srgbClr val="000000"/>
                </a:solidFill>
                <a:uFillTx/>
                <a:latin typeface="Times New Roman"/>
                <a:ea typeface="Times New Roman"/>
              </a:rPr>
              <a:t>Document Screening for Conditions that ↑ Risks of AOM Modalities</a:t>
            </a:r>
            <a:endParaRPr b="0" lang="en-US" sz="2200" spc="-1" strike="noStrike">
              <a:solidFill>
                <a:srgbClr val="000000"/>
              </a:solidFill>
              <a:latin typeface="Arial"/>
            </a:endParaRPr>
          </a:p>
          <a:p>
            <a:pPr algn="ctr">
              <a:lnSpc>
                <a:spcPct val="115000"/>
              </a:lnSpc>
            </a:pPr>
            <a:endParaRPr b="0" lang="en-US" sz="22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Any condition that potentially affect safety, cautions, contraindications, choice of modalities, techniques, locations, etc. for AOM modalities, including:</a:t>
            </a:r>
            <a:endParaRPr b="0" lang="en-US" sz="18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Pregnancy and lactation</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Spastic and seizure disorders</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Easy bruising or bleeding, clotting disorders</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Immuno-compromise (HIV, diabetes, lymphedema, immuno-suppressive drugs, etc.)</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Congenital variations or acquired deformities that alter anatomy: spina bifida, sternal foramen, organ enlargement or displacement, lung disease, etc. (see next 2 slides)</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Recent sprains/strains, surgeries or other invasive procedures</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Prosthetics, implants, joint replacements, pacemakers, other medical devices, etc.</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Osteoporosis, fractures until unionized</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Sensory loss d/t neural or vascular conditions, decreased peripheral vascular circulation</a:t>
            </a:r>
            <a:endParaRPr b="0" lang="en-US" sz="1400" spc="-1" strike="noStrike">
              <a:solidFill>
                <a:srgbClr val="000000"/>
              </a:solidFill>
              <a:latin typeface="Arial"/>
            </a:endParaRPr>
          </a:p>
          <a:p>
            <a:pPr lvl="1" marL="914400" indent="-317160">
              <a:lnSpc>
                <a:spcPct val="115000"/>
              </a:lnSpc>
              <a:buClr>
                <a:srgbClr val="cc0000"/>
              </a:buClr>
              <a:buFont typeface="Times New Roman"/>
              <a:buChar char="○"/>
            </a:pPr>
            <a:r>
              <a:rPr b="0" lang="en-US" sz="1400" spc="-1" strike="noStrike">
                <a:solidFill>
                  <a:srgbClr val="cc0000"/>
                </a:solidFill>
                <a:latin typeface="Times New Roman"/>
                <a:ea typeface="Times New Roman"/>
              </a:rPr>
              <a:t>Reactive skin diseases, metal or other allergies</a:t>
            </a:r>
            <a:endParaRPr b="0" lang="en-US" sz="1400" spc="-1" strike="noStrike">
              <a:solidFill>
                <a:srgbClr val="000000"/>
              </a:solidFill>
              <a:latin typeface="Arial"/>
            </a:endParaRPr>
          </a:p>
        </p:txBody>
      </p:sp>
      <p:sp>
        <p:nvSpPr>
          <p:cNvPr id="22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120E88C-B571-4838-B0C4-5FB2C19AA3C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62"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How we D&amp;R both affects and reflects how we think</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Shapes our questions and physical exam</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Focuses our attention on critical topics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Allows us to review and reflect on findings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Clarifies our thought process</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Identifies gaps in information</a:t>
            </a:r>
            <a:endParaRPr b="0" lang="en-US" sz="2200" spc="-1" strike="noStrike">
              <a:solidFill>
                <a:srgbClr val="000000"/>
              </a:solidFill>
              <a:latin typeface="Arial"/>
            </a:endParaRPr>
          </a:p>
          <a:p>
            <a:pPr lvl="1" marL="9144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Exposes inconsistencies/contradictions</a:t>
            </a:r>
            <a:endParaRPr b="0" lang="en-US" sz="2200" spc="-1" strike="noStrike">
              <a:solidFill>
                <a:srgbClr val="000000"/>
              </a:solidFill>
              <a:latin typeface="Arial"/>
            </a:endParaRPr>
          </a:p>
        </p:txBody>
      </p:sp>
      <p:sp>
        <p:nvSpPr>
          <p:cNvPr id="6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CCB7854-7E4C-43E4-B110-DCEAD809D274}" type="slidenum">
              <a:rPr b="0" lang="en-US" sz="900" spc="-1" strike="noStrike">
                <a:solidFill>
                  <a:srgbClr val="424242"/>
                </a:solidFill>
                <a:latin typeface="Nunito"/>
                <a:ea typeface="Nunito"/>
              </a:rPr>
              <a:t>1</a:t>
            </a:fld>
            <a:endParaRPr b="0" lang="en-US" sz="900" spc="-1" strike="noStrike">
              <a:latin typeface="Times New Roman"/>
            </a:endParaRPr>
          </a:p>
        </p:txBody>
      </p:sp>
      <p:pic>
        <p:nvPicPr>
          <p:cNvPr id="64" name="Google Shape;309;p17" descr=""/>
          <p:cNvPicPr/>
          <p:nvPr/>
        </p:nvPicPr>
        <p:blipFill>
          <a:blip r:embed="rId1"/>
          <a:stretch/>
        </p:blipFill>
        <p:spPr>
          <a:xfrm>
            <a:off x="6368400" y="1767600"/>
            <a:ext cx="2631240" cy="320796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29"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cc0000"/>
                </a:solidFill>
                <a:uFillTx/>
                <a:latin typeface="Times New Roman"/>
                <a:ea typeface="Times New Roman"/>
              </a:rPr>
              <a:t>Document Screening for Presentations that Elevate Risk of Pneumothorax</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History of spontaneous pneumothorax</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COPD, emphysema, tuberculosis, cystic fibrosis, sarcoidosis, lung cancer or other chronic respiratory disease</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Smoking </a:t>
            </a:r>
            <a:r>
              <a:rPr b="0" i="1" lang="en-US" sz="2000" spc="-1" strike="noStrike">
                <a:solidFill>
                  <a:srgbClr val="cc0000"/>
                </a:solidFill>
                <a:latin typeface="Times New Roman"/>
                <a:ea typeface="Times New Roman"/>
              </a:rPr>
              <a:t>any </a:t>
            </a:r>
            <a:r>
              <a:rPr b="0" lang="en-US" sz="2000" spc="-1" strike="noStrike">
                <a:solidFill>
                  <a:srgbClr val="cc0000"/>
                </a:solidFill>
                <a:latin typeface="Times New Roman"/>
                <a:ea typeface="Times New Roman"/>
              </a:rPr>
              <a:t>substance</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Medications: corticosteroids</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Rare: Marfan’s syndrome, homocystinuria, or endometriosis</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Age (progressive past middle age)</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Tall, thin body type, little tissue over thorax</a:t>
            </a:r>
            <a:endParaRPr b="0" lang="en-US" sz="2000" spc="-1" strike="noStrike">
              <a:solidFill>
                <a:srgbClr val="000000"/>
              </a:solidFill>
              <a:latin typeface="Arial"/>
            </a:endParaRPr>
          </a:p>
        </p:txBody>
      </p:sp>
      <p:sp>
        <p:nvSpPr>
          <p:cNvPr id="23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D17F09F-5772-442C-8718-9BB531755662}"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32"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Document Screening for Organ Enlargement</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u="sng">
                <a:solidFill>
                  <a:srgbClr val="27278b"/>
                </a:solidFill>
                <a:uFillTx/>
                <a:latin typeface="Times New Roman"/>
                <a:ea typeface="Times New Roman"/>
                <a:hlinkClick r:id="rId1"/>
              </a:rPr>
              <a:t>CNT Manual</a:t>
            </a:r>
            <a:r>
              <a:rPr b="0" lang="en-US" sz="1800" spc="-1" strike="noStrike">
                <a:solidFill>
                  <a:srgbClr val="0000ff"/>
                </a:solidFill>
                <a:latin typeface="Times New Roman"/>
                <a:ea typeface="Times New Roman"/>
              </a:rPr>
              <a:t> </a:t>
            </a:r>
            <a:r>
              <a:rPr b="0" lang="en-US" sz="1800" spc="-1" strike="noStrike">
                <a:solidFill>
                  <a:srgbClr val="000000"/>
                </a:solidFill>
                <a:latin typeface="Times New Roman"/>
                <a:ea typeface="Times New Roman"/>
              </a:rPr>
              <a:t>identifies the following diseases as contributory to organ enlargement:</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1" lang="en-US" sz="1800" spc="-1" strike="noStrike" u="sng">
                <a:solidFill>
                  <a:srgbClr val="000000"/>
                </a:solidFill>
                <a:uFillTx/>
                <a:latin typeface="Times New Roman"/>
                <a:ea typeface="Times New Roman"/>
              </a:rPr>
              <a:t>Heart</a:t>
            </a:r>
            <a:r>
              <a:rPr b="0" lang="en-US" sz="1800" spc="-1" strike="noStrike">
                <a:solidFill>
                  <a:srgbClr val="000000"/>
                </a:solidFill>
                <a:latin typeface="Times New Roman"/>
                <a:ea typeface="Times New Roman"/>
              </a:rPr>
              <a:t>: chronic hypertension, congestive heart failure.</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1" lang="en-US" sz="1800" spc="-1" strike="noStrike" u="sng">
                <a:solidFill>
                  <a:srgbClr val="000000"/>
                </a:solidFill>
                <a:uFillTx/>
                <a:latin typeface="Times New Roman"/>
                <a:ea typeface="Times New Roman"/>
              </a:rPr>
              <a:t>Liver:</a:t>
            </a:r>
            <a:r>
              <a:rPr b="0" lang="en-US" sz="1800" spc="-1" strike="noStrike">
                <a:solidFill>
                  <a:srgbClr val="000000"/>
                </a:solidFill>
                <a:latin typeface="Times New Roman"/>
                <a:ea typeface="Times New Roman"/>
              </a:rPr>
              <a:t>  alcoholism, chronic active hepatitis, hepatocellular carcinoma, infectious mononucleosis, Reye’s syndrome, primary biliary cirrhosis, sarcoidosis, steatosis, or cancer</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1" lang="en-US" sz="1800" spc="-1" strike="noStrike" u="sng">
                <a:solidFill>
                  <a:srgbClr val="000000"/>
                </a:solidFill>
                <a:uFillTx/>
                <a:latin typeface="Times New Roman"/>
                <a:ea typeface="Times New Roman"/>
              </a:rPr>
              <a:t>Spleen</a:t>
            </a:r>
            <a:r>
              <a:rPr b="1"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  infectious mononucleosis, AIDS, malaria, anaplasmosis (formerly known as ehrlichiosis); cancers, including leukemia and both Hodgkins and non-Hodgkins lymphoma; and diseases associated with abnormal red cells such as sickle cell disease, thalassemia, and spherocytosis.</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(Lung conditions addressed in previous slide)</a:t>
            </a:r>
            <a:endParaRPr b="0" lang="en-US" sz="1800" spc="-1" strike="noStrike">
              <a:solidFill>
                <a:srgbClr val="000000"/>
              </a:solidFill>
              <a:latin typeface="Arial"/>
            </a:endParaRPr>
          </a:p>
        </p:txBody>
      </p:sp>
      <p:sp>
        <p:nvSpPr>
          <p:cNvPr id="23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CD67DE1-5F70-408E-A73A-5DF25D61BE1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35"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Anything Else?</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Intake forms and verbal interview should allow for open-ended self-expression of any concerns not previously covered.</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Document your use of open-ended questions, as well as patient’s response, e.g.</a:t>
            </a:r>
            <a:endParaRPr b="0" lang="en-US" sz="2200" spc="-1" strike="noStrike">
              <a:solidFill>
                <a:srgbClr val="000000"/>
              </a:solidFill>
              <a:latin typeface="Arial"/>
            </a:endParaRPr>
          </a:p>
          <a:p>
            <a:pPr marL="457200">
              <a:lnSpc>
                <a:spcPct val="115000"/>
              </a:lnSpc>
            </a:pPr>
            <a:endParaRPr b="0" lang="en-US" sz="2200" spc="-1" strike="noStrike">
              <a:solidFill>
                <a:srgbClr val="000000"/>
              </a:solidFill>
              <a:latin typeface="Arial"/>
            </a:endParaRPr>
          </a:p>
          <a:p>
            <a:pPr marL="914400">
              <a:lnSpc>
                <a:spcPct val="115000"/>
              </a:lnSpc>
            </a:pPr>
            <a:r>
              <a:rPr b="0" i="1" lang="en-US" sz="2200" spc="-1" strike="noStrike">
                <a:solidFill>
                  <a:srgbClr val="000000"/>
                </a:solidFill>
                <a:latin typeface="Times New Roman"/>
                <a:ea typeface="Times New Roman"/>
              </a:rPr>
              <a:t>“</a:t>
            </a:r>
            <a:r>
              <a:rPr b="0" i="1" lang="en-US" sz="2200" spc="-1" strike="noStrike">
                <a:solidFill>
                  <a:srgbClr val="000000"/>
                </a:solidFill>
                <a:latin typeface="Times New Roman"/>
                <a:ea typeface="Times New Roman"/>
              </a:rPr>
              <a:t>Patient denied any other current presenting symptoms or medical concerns, other than as already discussed above.”</a:t>
            </a:r>
            <a:endParaRPr b="0" lang="en-US" sz="2200" spc="-1" strike="noStrike">
              <a:solidFill>
                <a:srgbClr val="000000"/>
              </a:solidFill>
              <a:latin typeface="Arial"/>
            </a:endParaRPr>
          </a:p>
        </p:txBody>
      </p:sp>
      <p:sp>
        <p:nvSpPr>
          <p:cNvPr id="23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DB624019-18B7-4A3C-932E-0FC253CA0935}"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38"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Subjective: Chief Complaint</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The patient’s (and associates’) descriptions of the problems</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Reliability of source(s)? (e.g, mental status of patient, role and name of any professional or family interpreters, etc..)</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All pertinent symptoms, including </a:t>
            </a:r>
            <a:r>
              <a:rPr b="0" lang="en-US" sz="1800" spc="-1" strike="noStrike">
                <a:solidFill>
                  <a:srgbClr val="cc0000"/>
                </a:solidFill>
                <a:latin typeface="Times New Roman"/>
                <a:ea typeface="Times New Roman"/>
              </a:rPr>
              <a:t>critical negatives</a:t>
            </a:r>
            <a:r>
              <a:rPr b="0" lang="en-US" sz="1800" spc="-1" strike="noStrike">
                <a:solidFill>
                  <a:srgbClr val="000000"/>
                </a:solidFill>
                <a:latin typeface="Times New Roman"/>
                <a:ea typeface="Times New Roman"/>
              </a:rPr>
              <a:t> (“patient does not have headache”) that reduce likelihood that any urgent/serious conditions are present.</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Onset and chronological development, location, qualities, palliative and provocative factors, severity, timing, associated symptoms or conditions, life impacts.</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i="1" lang="en-US" sz="1800" spc="-1" strike="noStrike">
                <a:solidFill>
                  <a:srgbClr val="000000"/>
                </a:solidFill>
                <a:latin typeface="Times New Roman"/>
                <a:ea typeface="Times New Roman"/>
              </a:rPr>
              <a:t>Patients’ reports of other providers’ diagnoses and treatments, results of labs/imaging tests, etc. belong here under “Subjective,” not “Objective.” </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(Reports of family members, legal guardians, friends, etc.)</a:t>
            </a:r>
            <a:endParaRPr b="0" lang="en-US" sz="1800" spc="-1" strike="noStrike">
              <a:solidFill>
                <a:srgbClr val="000000"/>
              </a:solidFill>
              <a:latin typeface="Arial"/>
            </a:endParaRPr>
          </a:p>
        </p:txBody>
      </p:sp>
      <p:sp>
        <p:nvSpPr>
          <p:cNvPr id="23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245484CF-F5FA-41B7-81C5-9866640E9B64}"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41"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Subjective: Functional Capacity Assessment</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Particularly helpful in reporting to Managed Care, Work Comp</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marL="457200" indent="-361440">
              <a:lnSpc>
                <a:spcPct val="115000"/>
              </a:lnSpc>
              <a:buClr>
                <a:srgbClr val="000000"/>
              </a:buClr>
              <a:buFont typeface="Times New Roman"/>
              <a:buChar char="●"/>
            </a:pPr>
            <a:r>
              <a:rPr b="0" lang="en-US" sz="2100" spc="-1" strike="noStrike">
                <a:solidFill>
                  <a:srgbClr val="000000"/>
                </a:solidFill>
                <a:latin typeface="Times New Roman"/>
                <a:ea typeface="Times New Roman"/>
              </a:rPr>
              <a:t>Questionnaires: standardized, research-validated re: </a:t>
            </a:r>
            <a:endParaRPr b="0" lang="en-US" sz="2100" spc="-1" strike="noStrike">
              <a:solidFill>
                <a:srgbClr val="000000"/>
              </a:solidFill>
              <a:latin typeface="Arial"/>
            </a:endParaRPr>
          </a:p>
          <a:p>
            <a:pPr lvl="1" marL="9144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Functional capacity, disability indexes (examples on next slide)</a:t>
            </a:r>
            <a:endParaRPr b="0" lang="en-US" sz="1900" spc="-1" strike="noStrike">
              <a:solidFill>
                <a:srgbClr val="000000"/>
              </a:solidFill>
              <a:latin typeface="Arial"/>
            </a:endParaRPr>
          </a:p>
          <a:p>
            <a:pPr lvl="1" marL="9144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Quality of life questionnaires (</a:t>
            </a:r>
            <a:r>
              <a:rPr b="0" lang="en-US" sz="1900" spc="-1" strike="noStrike" u="sng">
                <a:solidFill>
                  <a:srgbClr val="27278b"/>
                </a:solidFill>
                <a:uFillTx/>
                <a:latin typeface="Times New Roman"/>
                <a:ea typeface="Times New Roman"/>
                <a:hlinkClick r:id="rId1"/>
              </a:rPr>
              <a:t>Short Form-36</a:t>
            </a:r>
            <a:r>
              <a:rPr b="0" lang="en-US" sz="1900" spc="-1" strike="noStrike">
                <a:solidFill>
                  <a:srgbClr val="000000"/>
                </a:solidFill>
                <a:latin typeface="Times New Roman"/>
                <a:ea typeface="Times New Roman"/>
              </a:rPr>
              <a:t>, etc.)</a:t>
            </a:r>
            <a:endParaRPr b="0" lang="en-US" sz="1900" spc="-1" strike="noStrike">
              <a:solidFill>
                <a:srgbClr val="000000"/>
              </a:solidFill>
              <a:latin typeface="Arial"/>
            </a:endParaRPr>
          </a:p>
          <a:p>
            <a:pPr marL="457200" indent="-361440">
              <a:lnSpc>
                <a:spcPct val="115000"/>
              </a:lnSpc>
              <a:buClr>
                <a:srgbClr val="000000"/>
              </a:buClr>
              <a:buFont typeface="Times New Roman"/>
              <a:buChar char="●"/>
            </a:pPr>
            <a:r>
              <a:rPr b="0" lang="en-US" sz="2100" spc="-1" strike="noStrike">
                <a:solidFill>
                  <a:srgbClr val="000000"/>
                </a:solidFill>
                <a:latin typeface="Times New Roman"/>
                <a:ea typeface="Times New Roman"/>
              </a:rPr>
              <a:t>Patient-reported disabilities, limitations</a:t>
            </a:r>
            <a:endParaRPr b="0" lang="en-US" sz="2100" spc="-1" strike="noStrike">
              <a:solidFill>
                <a:srgbClr val="000000"/>
              </a:solidFill>
              <a:latin typeface="Arial"/>
            </a:endParaRPr>
          </a:p>
          <a:p>
            <a:pPr lvl="1" marL="9144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Activities of Daily Living (ADL): basic self care, family roles</a:t>
            </a:r>
            <a:endParaRPr b="0" lang="en-US" sz="1900" spc="-1" strike="noStrike">
              <a:solidFill>
                <a:srgbClr val="000000"/>
              </a:solidFill>
              <a:latin typeface="Arial"/>
            </a:endParaRPr>
          </a:p>
          <a:p>
            <a:pPr lvl="1" marL="9144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Employment, education</a:t>
            </a:r>
            <a:endParaRPr b="0" lang="en-US" sz="1900" spc="-1" strike="noStrike">
              <a:solidFill>
                <a:srgbClr val="000000"/>
              </a:solidFill>
              <a:latin typeface="Arial"/>
            </a:endParaRPr>
          </a:p>
          <a:p>
            <a:pPr lvl="1" marL="9144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Travel, recreation, sports, social life</a:t>
            </a:r>
            <a:endParaRPr b="0" lang="en-US" sz="1900" spc="-1" strike="noStrike">
              <a:solidFill>
                <a:srgbClr val="000000"/>
              </a:solidFill>
              <a:latin typeface="Arial"/>
            </a:endParaRPr>
          </a:p>
          <a:p>
            <a:pPr lvl="1" marL="914400" indent="-348840">
              <a:lnSpc>
                <a:spcPct val="115000"/>
              </a:lnSpc>
              <a:buClr>
                <a:srgbClr val="000000"/>
              </a:buClr>
              <a:buFont typeface="Times New Roman"/>
              <a:buChar char="○"/>
            </a:pPr>
            <a:r>
              <a:rPr b="0" lang="en-US" sz="1900" spc="-1" strike="noStrike">
                <a:solidFill>
                  <a:srgbClr val="000000"/>
                </a:solidFill>
                <a:latin typeface="Times New Roman"/>
                <a:ea typeface="Times New Roman"/>
              </a:rPr>
              <a:t>Sleep, sexual function</a:t>
            </a:r>
            <a:endParaRPr b="0" lang="en-US" sz="1900" spc="-1" strike="noStrike">
              <a:solidFill>
                <a:srgbClr val="000000"/>
              </a:solidFill>
              <a:latin typeface="Arial"/>
            </a:endParaRPr>
          </a:p>
          <a:p>
            <a:pPr>
              <a:lnSpc>
                <a:spcPct val="115000"/>
              </a:lnSpc>
            </a:pPr>
            <a:endParaRPr b="0" lang="en-US" sz="1900" spc="-1" strike="noStrike">
              <a:solidFill>
                <a:srgbClr val="000000"/>
              </a:solidFill>
              <a:latin typeface="Arial"/>
            </a:endParaRPr>
          </a:p>
        </p:txBody>
      </p:sp>
      <p:sp>
        <p:nvSpPr>
          <p:cNvPr id="24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D627B72-635E-473A-AD3C-4CC9DF6216F3}"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44" name="TextShape 2"/>
          <p:cNvSpPr txBox="1"/>
          <p:nvPr/>
        </p:nvSpPr>
        <p:spPr>
          <a:xfrm>
            <a:off x="333720" y="906120"/>
            <a:ext cx="8476560" cy="4007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200" spc="-1" strike="noStrike" u="sng">
                <a:solidFill>
                  <a:srgbClr val="000000"/>
                </a:solidFill>
                <a:uFillTx/>
                <a:latin typeface="Times New Roman"/>
                <a:ea typeface="Times New Roman"/>
              </a:rPr>
              <a:t>Some Common Functional Capacity Questionnaires</a:t>
            </a:r>
            <a:endParaRPr b="0" lang="en-US" sz="22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Particularly helpful in reporting to Managed Care, Work Comp</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Neck Disability Index</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Oswestry Low Back Disability Index</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Shoulder Pain and Disability Index</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Elbow, Wrist and Hand Disability Index</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27278b"/>
                </a:solidFill>
                <a:uFillTx/>
                <a:latin typeface="Times New Roman"/>
                <a:ea typeface="Times New Roman"/>
                <a:hlinkClick r:id="rId1"/>
              </a:rPr>
              <a:t>Epworth Sleepiness Scale</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Beck Depression Inventory</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27278b"/>
                </a:solidFill>
                <a:uFillTx/>
                <a:latin typeface="Times New Roman"/>
                <a:ea typeface="Times New Roman"/>
                <a:hlinkClick r:id="rId2"/>
              </a:rPr>
              <a:t>Post-concussion Scale</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Mini-mental Status Exam</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Lower Extremity Functional Scale</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Many are available as free .pdf downloads.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Studies of their quality and validity can be found on PubMed.</a:t>
            </a: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p:txBody>
      </p:sp>
      <p:sp>
        <p:nvSpPr>
          <p:cNvPr id="24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92488F0-0EB3-403D-ACE8-81F997A1A96B}"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47" name="TextShape 2"/>
          <p:cNvSpPr txBox="1"/>
          <p:nvPr/>
        </p:nvSpPr>
        <p:spPr>
          <a:xfrm>
            <a:off x="333720" y="1330560"/>
            <a:ext cx="8476560" cy="3582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Objective</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What you found from examining the patient, and their records</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Findings from our physical exam, organized by body system</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Include pertinent/critical negatives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Diagnoses, reports and assessments, either written or otherwise communicated </a:t>
            </a:r>
            <a:r>
              <a:rPr b="0" i="1" lang="en-US" sz="2000" spc="-1" strike="noStrike">
                <a:solidFill>
                  <a:srgbClr val="000000"/>
                </a:solidFill>
                <a:latin typeface="Times New Roman"/>
                <a:ea typeface="Times New Roman"/>
              </a:rPr>
              <a:t>directly to us</a:t>
            </a:r>
            <a:r>
              <a:rPr b="0" lang="en-US" sz="2000" spc="-1" strike="noStrike">
                <a:solidFill>
                  <a:srgbClr val="000000"/>
                </a:solidFill>
                <a:latin typeface="Times New Roman"/>
                <a:ea typeface="Times New Roman"/>
              </a:rPr>
              <a:t> </a:t>
            </a:r>
            <a:r>
              <a:rPr b="0" i="1" lang="en-US" sz="2000" spc="-1" strike="noStrike">
                <a:solidFill>
                  <a:srgbClr val="000000"/>
                </a:solidFill>
                <a:latin typeface="Times New Roman"/>
                <a:ea typeface="Times New Roman"/>
              </a:rPr>
              <a:t>by other medical professionals</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Written results of labs/imaging and other special studies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Marking up, underlining, commenting etc. shows your careful review</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least, initial and date each page of such reports </a:t>
            </a:r>
            <a:endParaRPr b="0" lang="en-US" sz="1800" spc="-1" strike="noStrike">
              <a:solidFill>
                <a:srgbClr val="000000"/>
              </a:solidFill>
              <a:latin typeface="Arial"/>
            </a:endParaRPr>
          </a:p>
        </p:txBody>
      </p:sp>
      <p:sp>
        <p:nvSpPr>
          <p:cNvPr id="24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108C581-0081-4FB5-9D9E-B949BD662CBB}"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50" name="TextShape 2"/>
          <p:cNvSpPr txBox="1"/>
          <p:nvPr/>
        </p:nvSpPr>
        <p:spPr>
          <a:xfrm>
            <a:off x="333720" y="1081800"/>
            <a:ext cx="8476560" cy="38563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Documenting Exam: Best Practices</a:t>
            </a:r>
            <a:endParaRPr b="0" lang="en-US" sz="2400" spc="-1" strike="noStrike">
              <a:solidFill>
                <a:srgbClr val="000000"/>
              </a:solidFill>
              <a:latin typeface="Arial"/>
            </a:endParaRPr>
          </a:p>
          <a:p>
            <a:pPr algn="ctr">
              <a:lnSpc>
                <a:spcPct val="115000"/>
              </a:lnSpc>
            </a:pPr>
            <a:r>
              <a:rPr b="0" i="1" lang="en-US" sz="2200" spc="-1" strike="noStrike">
                <a:solidFill>
                  <a:srgbClr val="000000"/>
                </a:solidFill>
                <a:latin typeface="Times New Roman"/>
                <a:ea typeface="Times New Roman"/>
              </a:rPr>
              <a:t>Similar principles to ROS</a:t>
            </a:r>
            <a:endParaRPr b="0" lang="en-US" sz="2200" spc="-1" strike="noStrike">
              <a:solidFill>
                <a:srgbClr val="000000"/>
              </a:solidFill>
              <a:latin typeface="Arial"/>
            </a:endParaRPr>
          </a:p>
          <a:p>
            <a:pPr algn="ctr">
              <a:lnSpc>
                <a:spcPct val="115000"/>
              </a:lnSpc>
            </a:pPr>
            <a:endParaRPr b="0" lang="en-US" sz="2200" spc="-1" strike="noStrike">
              <a:solidFill>
                <a:srgbClr val="000000"/>
              </a:solidFill>
              <a:latin typeface="Arial"/>
            </a:endParaRPr>
          </a:p>
          <a:p>
            <a:pPr marL="457200" indent="-342720">
              <a:lnSpc>
                <a:spcPct val="115000"/>
              </a:lnSpc>
              <a:buClr>
                <a:srgbClr val="cc0000"/>
              </a:buClr>
              <a:buFont typeface="Times New Roman"/>
              <a:buAutoNum type="arabicPeriod"/>
            </a:pPr>
            <a:r>
              <a:rPr b="0" lang="en-US" sz="1800" spc="-1" strike="noStrike">
                <a:solidFill>
                  <a:srgbClr val="cc0000"/>
                </a:solidFill>
                <a:latin typeface="Times New Roman"/>
                <a:ea typeface="Times New Roman"/>
              </a:rPr>
              <a:t>Critical: screening for urgent/serious active or latent conditions that alter AOM treatment and/or need referral, management or monitoring (see below for detail)</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Document findings for each body system (East + West), regardless of how closely-related or not they seem to the patient’s chief complaints, </a:t>
            </a:r>
            <a:r>
              <a:rPr b="0" i="1" lang="en-US" sz="1800" spc="-1" strike="noStrike">
                <a:solidFill>
                  <a:srgbClr val="000000"/>
                </a:solidFill>
                <a:latin typeface="Times New Roman"/>
                <a:ea typeface="Times New Roman"/>
              </a:rPr>
              <a:t>as well as method of examination. </a:t>
            </a:r>
            <a:r>
              <a:rPr b="0" lang="en-US" sz="1800" spc="-1" strike="noStrike">
                <a:solidFill>
                  <a:srgbClr val="000000"/>
                </a:solidFill>
                <a:latin typeface="Times New Roman"/>
                <a:ea typeface="Times New Roman"/>
              </a:rPr>
              <a:t>(Exam of 8+ body systems needed to justify Level 3+ E&amp;M coding)</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At a minimum, documenting critical negatives or “no additional findings” for each body system shows due diligence. </a:t>
            </a:r>
            <a:endParaRPr b="0" lang="en-US" sz="1800" spc="-1" strike="noStrike">
              <a:solidFill>
                <a:srgbClr val="000000"/>
              </a:solidFill>
              <a:latin typeface="Arial"/>
            </a:endParaRPr>
          </a:p>
          <a:p>
            <a:pPr marL="457200" indent="-342720">
              <a:lnSpc>
                <a:spcPct val="115000"/>
              </a:lnSpc>
              <a:buClr>
                <a:srgbClr val="cc0000"/>
              </a:buClr>
              <a:buFont typeface="Times New Roman"/>
              <a:buAutoNum type="arabicPeriod"/>
            </a:pPr>
            <a:r>
              <a:rPr b="0" i="1" lang="en-US" sz="1800" spc="-1" strike="noStrike">
                <a:solidFill>
                  <a:srgbClr val="cc0000"/>
                </a:solidFill>
                <a:latin typeface="Times New Roman"/>
                <a:ea typeface="Times New Roman"/>
              </a:rPr>
              <a:t>On forms, leaving fields blank, without comment, can appear as negligence, rather than just asymptomatic.</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25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B80F944-1FCE-4B9A-AF8B-41F869D389CB}"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53" name="TextShape 2"/>
          <p:cNvSpPr txBox="1"/>
          <p:nvPr/>
        </p:nvSpPr>
        <p:spPr>
          <a:xfrm>
            <a:off x="333720" y="1081800"/>
            <a:ext cx="8476560" cy="38563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Physical Exam Findings: Examples</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Adapt for your practice focus, patient conditions; quantify whenever possible</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Vital signs, height, weight</a:t>
            </a:r>
            <a:endParaRPr b="0" lang="en-US" sz="16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Heart, lung, abdominal sounds (stethoscopic auscultation?)</a:t>
            </a:r>
            <a:endParaRPr b="0" lang="en-US" sz="16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Mini-mental status exam or other standard tests of cognitive function, memory, etc.</a:t>
            </a:r>
            <a:endParaRPr b="0" lang="en-US" sz="16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Reflexes (0-4 scale), sensory function (2-point discrimination) and other neurologic tests</a:t>
            </a:r>
            <a:endParaRPr b="0" lang="en-US" sz="16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Head, ears, eyes, nose, throat inspection, functional evaluation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Tongue, pulse, auscultation, olfaction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Palpatory findings, tenderness (1-4 scale), skin, hair, and nails, lymph nodes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Joint range-of-motion, strength , other orthopedic tests and exam findings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Other special examinations and tests for specific body systems/regions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Measurements (limb girth, size of swellings, skin lesions, etc.)</a:t>
            </a: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p:txBody>
      </p:sp>
      <p:sp>
        <p:nvSpPr>
          <p:cNvPr id="25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7237E2E-8D77-4FA2-93A9-C1777A6E5403}"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56" name="TextShape 2"/>
          <p:cNvSpPr txBox="1"/>
          <p:nvPr/>
        </p:nvSpPr>
        <p:spPr>
          <a:xfrm>
            <a:off x="333720" y="1081800"/>
            <a:ext cx="8476560" cy="38563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cc0000"/>
                </a:solidFill>
                <a:uFillTx/>
                <a:latin typeface="Times New Roman"/>
                <a:ea typeface="Times New Roman"/>
              </a:rPr>
              <a:t>Document Critical Negatives from Physical Exam</a:t>
            </a:r>
            <a:endParaRPr b="0" lang="en-US" sz="2400" spc="-1" strike="noStrike">
              <a:solidFill>
                <a:srgbClr val="000000"/>
              </a:solidFill>
              <a:latin typeface="Arial"/>
            </a:endParaRPr>
          </a:p>
          <a:p>
            <a:pPr algn="ctr">
              <a:lnSpc>
                <a:spcPct val="115000"/>
              </a:lnSpc>
            </a:pPr>
            <a:r>
              <a:rPr b="0" lang="en-US" sz="2000" spc="-1" strike="noStrike">
                <a:solidFill>
                  <a:srgbClr val="000000"/>
                </a:solidFill>
                <a:latin typeface="Times New Roman"/>
                <a:ea typeface="Times New Roman"/>
              </a:rPr>
              <a:t>Rather than adapt for your practice focus…</a:t>
            </a:r>
            <a:endParaRPr b="0" lang="en-US" sz="2000" spc="-1" strike="noStrike">
              <a:solidFill>
                <a:srgbClr val="000000"/>
              </a:solidFill>
              <a:latin typeface="Arial"/>
            </a:endParaRPr>
          </a:p>
          <a:p>
            <a:pPr algn="ctr">
              <a:lnSpc>
                <a:spcPct val="115000"/>
              </a:lnSpc>
            </a:pPr>
            <a:r>
              <a:rPr b="0" lang="en-US" sz="2000" spc="-1" strike="noStrike">
                <a:solidFill>
                  <a:srgbClr val="000000"/>
                </a:solidFill>
                <a:latin typeface="Times New Roman"/>
                <a:ea typeface="Times New Roman"/>
              </a:rPr>
              <a:t>Best to screen/document all patients equally for at least the following:</a:t>
            </a:r>
            <a:endParaRPr b="0" lang="en-US" sz="20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(Educational example, please use your own language:)</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General</a:t>
            </a:r>
            <a:r>
              <a:rPr b="0" lang="en-US" sz="1600" spc="-1" strike="noStrike">
                <a:solidFill>
                  <a:srgbClr val="000000"/>
                </a:solidFill>
                <a:latin typeface="Times New Roman"/>
                <a:ea typeface="Times New Roman"/>
              </a:rPr>
              <a:t>: Patient appears well and not in acute distress.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Eyes</a:t>
            </a:r>
            <a:r>
              <a:rPr b="0" lang="en-US" sz="1600" spc="-1" strike="noStrike">
                <a:solidFill>
                  <a:srgbClr val="000000"/>
                </a:solidFill>
                <a:latin typeface="Times New Roman"/>
                <a:ea typeface="Times New Roman"/>
              </a:rPr>
              <a:t>: PER, EOMI, no discharge, discoloration, or swelling apparent to inspection.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Head, Ears, Mouth, Throat:</a:t>
            </a:r>
            <a:r>
              <a:rPr b="0" lang="en-US" sz="1600" spc="-1" strike="noStrike">
                <a:solidFill>
                  <a:srgbClr val="000000"/>
                </a:solidFill>
                <a:latin typeface="Times New Roman"/>
                <a:ea typeface="Times New Roman"/>
              </a:rPr>
              <a:t> Normocephalic, atraumatic, no asymmetry, paresis, drooping noted. PER, EOMI. Speech unremarkable. No discharge, sputum, redness, hematoma, skin lesions, or swelling apparent to inspection. </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Neck</a:t>
            </a:r>
            <a:r>
              <a:rPr b="0" lang="en-US" sz="1600" spc="-1" strike="noStrike">
                <a:solidFill>
                  <a:srgbClr val="000000"/>
                </a:solidFill>
                <a:latin typeface="Times New Roman"/>
                <a:ea typeface="Times New Roman"/>
              </a:rPr>
              <a:t>: Supple, AROM grossly WNL. No hematomas, skin lesions, or swelling on inspection.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Respiratory</a:t>
            </a:r>
            <a:r>
              <a:rPr b="0" lang="en-US" sz="1600" spc="-1" strike="noStrike">
                <a:solidFill>
                  <a:srgbClr val="000000"/>
                </a:solidFill>
                <a:latin typeface="Times New Roman"/>
                <a:ea typeface="Times New Roman"/>
              </a:rPr>
              <a:t>: Normal effort and excursion, no rales, wheeze or cough to unaided auscultation.</a:t>
            </a:r>
            <a:endParaRPr b="0" lang="en-US" sz="1600" spc="-1" strike="noStrike">
              <a:solidFill>
                <a:srgbClr val="000000"/>
              </a:solidFill>
              <a:latin typeface="Arial"/>
            </a:endParaRPr>
          </a:p>
        </p:txBody>
      </p:sp>
      <p:sp>
        <p:nvSpPr>
          <p:cNvPr id="25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C603BFD-F2A5-492A-B672-A8A12B34355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66"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00000"/>
              </a:lnSpc>
            </a:pPr>
            <a:r>
              <a:rPr b="1" lang="en-US" sz="2600" spc="-1" strike="noStrike" u="sng">
                <a:solidFill>
                  <a:srgbClr val="000000"/>
                </a:solidFill>
                <a:uFillTx/>
                <a:latin typeface="Times New Roman"/>
                <a:ea typeface="Times New Roman"/>
              </a:rPr>
              <a:t>3 Golden Rules of D&amp;R</a:t>
            </a:r>
            <a:endParaRPr b="0" lang="en-US" sz="2600" spc="-1" strike="noStrike">
              <a:solidFill>
                <a:srgbClr val="000000"/>
              </a:solidFill>
              <a:latin typeface="Arial"/>
            </a:endParaRPr>
          </a:p>
          <a:p>
            <a:pPr algn="ctr">
              <a:lnSpc>
                <a:spcPct val="100000"/>
              </a:lnSpc>
            </a:pPr>
            <a:endParaRPr b="0" lang="en-US" sz="2600" spc="-1" strike="noStrike">
              <a:solidFill>
                <a:srgbClr val="000000"/>
              </a:solidFill>
              <a:latin typeface="Arial"/>
            </a:endParaRPr>
          </a:p>
          <a:p>
            <a:pPr algn="ctr">
              <a:lnSpc>
                <a:spcPct val="100000"/>
              </a:lnSpc>
            </a:pPr>
            <a:endParaRPr b="0" lang="en-US" sz="26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#1: Document what you do, and do what you document.</a:t>
            </a:r>
            <a:endParaRPr b="0" lang="en-US" sz="2400" spc="-1" strike="noStrike">
              <a:solidFill>
                <a:srgbClr val="000000"/>
              </a:solidFill>
              <a:latin typeface="Arial"/>
            </a:endParaRPr>
          </a:p>
          <a:p>
            <a:pPr marL="457200" indent="-380520">
              <a:lnSpc>
                <a:spcPct val="115000"/>
              </a:lnSpc>
              <a:buClr>
                <a:srgbClr val="000000"/>
              </a:buClr>
              <a:buFont typeface="Times New Roman"/>
              <a:buChar char="●"/>
            </a:pPr>
            <a:r>
              <a:rPr b="0" lang="en-US" sz="2400" spc="-1" strike="noStrike">
                <a:solidFill>
                  <a:srgbClr val="000000"/>
                </a:solidFill>
                <a:latin typeface="Times New Roman"/>
                <a:ea typeface="Times New Roman"/>
              </a:rPr>
              <a:t>#2: Report unto others as you would have them report unto you.</a:t>
            </a:r>
            <a:endParaRPr b="0" lang="en-US" sz="2400" spc="-1" strike="noStrike">
              <a:solidFill>
                <a:srgbClr val="000000"/>
              </a:solidFill>
              <a:latin typeface="Arial"/>
            </a:endParaRPr>
          </a:p>
          <a:p>
            <a:pPr marL="457200" indent="-380520">
              <a:lnSpc>
                <a:spcPct val="100000"/>
              </a:lnSpc>
              <a:buClr>
                <a:srgbClr val="000000"/>
              </a:buClr>
              <a:buFont typeface="Times New Roman"/>
              <a:buChar char="●"/>
            </a:pPr>
            <a:r>
              <a:rPr b="0" lang="en-US" sz="2400" spc="-1" strike="noStrike">
                <a:solidFill>
                  <a:srgbClr val="000000"/>
                </a:solidFill>
                <a:latin typeface="Times New Roman"/>
                <a:ea typeface="Times New Roman"/>
              </a:rPr>
              <a:t>#3: Honesty and transparency are always the best policies.</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p:txBody>
      </p:sp>
      <p:sp>
        <p:nvSpPr>
          <p:cNvPr id="6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144FE7C-9763-42B1-BFE8-60A4B1D69CD3}" type="slidenum">
              <a:rPr b="0" lang="en-US" sz="900" spc="-1" strike="noStrike">
                <a:solidFill>
                  <a:srgbClr val="424242"/>
                </a:solidFill>
                <a:latin typeface="Nunito"/>
                <a:ea typeface="Nunito"/>
              </a:rPr>
              <a:t>1</a:t>
            </a:fld>
            <a:endParaRPr b="0" lang="en-US" sz="900" spc="-1" strike="noStrike">
              <a:latin typeface="Times New Roman"/>
            </a:endParaRPr>
          </a:p>
        </p:txBody>
      </p:sp>
      <p:pic>
        <p:nvPicPr>
          <p:cNvPr id="68" name="Google Shape;317;p18" descr=""/>
          <p:cNvPicPr/>
          <p:nvPr/>
        </p:nvPicPr>
        <p:blipFill>
          <a:blip r:embed="rId1"/>
          <a:stretch/>
        </p:blipFill>
        <p:spPr>
          <a:xfrm>
            <a:off x="633240" y="3910680"/>
            <a:ext cx="7543440" cy="920880"/>
          </a:xfrm>
          <a:prstGeom prst="rect">
            <a:avLst/>
          </a:prstGeom>
          <a:ln>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59" name="TextShape 2"/>
          <p:cNvSpPr txBox="1"/>
          <p:nvPr/>
        </p:nvSpPr>
        <p:spPr>
          <a:xfrm>
            <a:off x="333720" y="1081800"/>
            <a:ext cx="8476560" cy="38563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cc0000"/>
                </a:solidFill>
                <a:uFillTx/>
                <a:latin typeface="Times New Roman"/>
                <a:ea typeface="Times New Roman"/>
              </a:rPr>
              <a:t>Document Critical Negatives from Physical Exam</a:t>
            </a:r>
            <a:endParaRPr b="0" lang="en-US" sz="2400" spc="-1" strike="noStrike">
              <a:solidFill>
                <a:srgbClr val="000000"/>
              </a:solidFill>
              <a:latin typeface="Arial"/>
            </a:endParaRPr>
          </a:p>
          <a:p>
            <a:pPr algn="ctr">
              <a:lnSpc>
                <a:spcPct val="115000"/>
              </a:lnSpc>
            </a:pPr>
            <a:r>
              <a:rPr b="0" i="1" lang="en-US" sz="2000" spc="-1" strike="noStrike">
                <a:solidFill>
                  <a:srgbClr val="000000"/>
                </a:solidFill>
                <a:latin typeface="Times New Roman"/>
                <a:ea typeface="Times New Roman"/>
              </a:rPr>
              <a:t>Rather than adapt for your practice focus, best to screen all patients equally</a:t>
            </a:r>
            <a:endParaRPr b="0" lang="en-US" sz="2000" spc="-1" strike="noStrike">
              <a:solidFill>
                <a:srgbClr val="000000"/>
              </a:solidFill>
              <a:latin typeface="Arial"/>
            </a:endParaRPr>
          </a:p>
          <a:p>
            <a:pPr algn="ctr">
              <a:lnSpc>
                <a:spcPct val="115000"/>
              </a:lnSpc>
            </a:pPr>
            <a:endParaRPr b="0" lang="en-US" sz="20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Cardiovascular</a:t>
            </a:r>
            <a:r>
              <a:rPr b="0" lang="en-US" sz="1600" spc="-1" strike="noStrike">
                <a:solidFill>
                  <a:srgbClr val="000000"/>
                </a:solidFill>
                <a:latin typeface="Times New Roman"/>
                <a:ea typeface="Times New Roman"/>
              </a:rPr>
              <a:t>: No jugular distention, distal limb swelling or varicosities noted on inspection.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Neuro-musculoskeletal</a:t>
            </a:r>
            <a:r>
              <a:rPr b="0" lang="en-US" sz="1600" spc="-1" strike="noStrike">
                <a:solidFill>
                  <a:srgbClr val="000000"/>
                </a:solidFill>
                <a:latin typeface="Times New Roman"/>
                <a:ea typeface="Times New Roman"/>
              </a:rPr>
              <a:t>: Gait, movement and posture are unremarkable, no antalgia, ataxia, instability or incoordination noted to observation. No bony hypertrophy, deformity or asymmetry, joint swelling or redness, or muscular atrophy noted upon inspection of extremities.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Skin</a:t>
            </a:r>
            <a:r>
              <a:rPr b="0" lang="en-US" sz="1600" spc="-1" strike="noStrike">
                <a:solidFill>
                  <a:srgbClr val="000000"/>
                </a:solidFill>
                <a:latin typeface="Times New Roman"/>
                <a:ea typeface="Times New Roman"/>
              </a:rPr>
              <a:t>: No discharge, redness, rashes, macules/papules, hematomas, lesions, infections, abnormal growths or moles, lumps or swellings, discoloration or abnormalities in skin texture, moisture or turgor or hair growth apparent to inspection.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Psychiatric</a:t>
            </a:r>
            <a:r>
              <a:rPr b="0" lang="en-US" sz="1600" spc="-1" strike="noStrike">
                <a:solidFill>
                  <a:srgbClr val="000000"/>
                </a:solidFill>
                <a:latin typeface="Times New Roman"/>
                <a:ea typeface="Times New Roman"/>
              </a:rPr>
              <a:t>: Speech comprehension and expression, orientation, cognition and fund of knowledge unremarkable. Affect and demeanor are communicative, responsive and cooperative, without agitation or apparent acute distress. No flight of ideas noted.</a:t>
            </a:r>
            <a:endParaRPr b="0" lang="en-US" sz="1600" spc="-1" strike="noStrike">
              <a:solidFill>
                <a:srgbClr val="000000"/>
              </a:solidFill>
              <a:latin typeface="Arial"/>
            </a:endParaRPr>
          </a:p>
        </p:txBody>
      </p:sp>
      <p:sp>
        <p:nvSpPr>
          <p:cNvPr id="26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2397960-AFA9-46E9-9144-7F73AF50D10A}"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62" name="TextShape 2"/>
          <p:cNvSpPr txBox="1"/>
          <p:nvPr/>
        </p:nvSpPr>
        <p:spPr>
          <a:xfrm>
            <a:off x="333720" y="1081800"/>
            <a:ext cx="8476560" cy="38563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cc0000"/>
                </a:solidFill>
                <a:uFillTx/>
                <a:latin typeface="Times New Roman"/>
                <a:ea typeface="Times New Roman"/>
              </a:rPr>
              <a:t>Document Critical Negatives from Physical Exam</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u="sng">
                <a:solidFill>
                  <a:srgbClr val="000000"/>
                </a:solidFill>
                <a:uFillTx/>
                <a:latin typeface="Times New Roman"/>
                <a:ea typeface="Times New Roman"/>
              </a:rPr>
              <a:t>Abdomen</a:t>
            </a:r>
            <a:r>
              <a:rPr b="0" lang="en-US" sz="1800" spc="-1" strike="noStrike">
                <a:solidFill>
                  <a:srgbClr val="000000"/>
                </a:solidFill>
                <a:latin typeface="Times New Roman"/>
                <a:ea typeface="Times New Roman"/>
              </a:rPr>
              <a:t>: No distension, lesions, scars, skin abnormalities or asymmetry to inspection. Bowel sounds normoactive to stethoscopic auscultation. No swellings, masses, tenderness to palpation and rebound testing. No tympany to percussion.</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(As L.Ac.s we do not generally perform routine screening exams of the anus, breasts and genito-urinary body systems; however, if the patient’s condition warrants examination of these body regions, documenting both positive and critical negative findings is appropriate.)</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AOM-specific pulse, tongue and other exam findings are probably best organized in their own sections rather than mixed in with other body system sections. </a:t>
            </a:r>
            <a:endParaRPr b="0" lang="en-US" sz="1800" spc="-1" strike="noStrike">
              <a:solidFill>
                <a:srgbClr val="000000"/>
              </a:solidFill>
              <a:latin typeface="Arial"/>
            </a:endParaRPr>
          </a:p>
        </p:txBody>
      </p:sp>
      <p:sp>
        <p:nvSpPr>
          <p:cNvPr id="26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D28DC25-F6D3-4E47-8474-C6D38B3240E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65" name="TextShape 2"/>
          <p:cNvSpPr txBox="1"/>
          <p:nvPr/>
        </p:nvSpPr>
        <p:spPr>
          <a:xfrm>
            <a:off x="333720" y="1154160"/>
            <a:ext cx="8476560" cy="3582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Assessment: Essential Contents</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What you think the problems are that establish“medical necessity”</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Diagnoses in standard medical terminology</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a:t>
            </a:r>
            <a:r>
              <a:rPr b="0" lang="en-US" sz="1600" spc="-1" strike="noStrike">
                <a:solidFill>
                  <a:srgbClr val="000000"/>
                </a:solidFill>
                <a:latin typeface="Times New Roman"/>
                <a:ea typeface="Times New Roman"/>
              </a:rPr>
              <a:t>o use an ICD-10 code to bill insurance is to make a diagnosis. </a:t>
            </a:r>
            <a:endParaRPr b="0" lang="en-US" sz="16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Best practice regarding prior written diagnoses by physicians: repeat in our SOAPs</a:t>
            </a:r>
            <a:endParaRPr b="0" lang="en-US" sz="18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Acknowledge their professional judgement and higher level of training/licensure status within the US health-care system</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Add additional diagnoses sparingly, if/as supported by evidence, and pertinent to what we are treating, or to draw their attention to an additional concern</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Avoid disputing with or subtracting from physician diagnoses</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Remember that patient’s report of prior diagnoses belongs in “Subjective”</a:t>
            </a:r>
            <a:endParaRPr b="0" lang="en-US" sz="1600" spc="-1" strike="noStrike">
              <a:solidFill>
                <a:srgbClr val="000000"/>
              </a:solidFill>
              <a:latin typeface="Arial"/>
            </a:endParaRPr>
          </a:p>
        </p:txBody>
      </p:sp>
      <p:sp>
        <p:nvSpPr>
          <p:cNvPr id="26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35EDA0D-A4BB-4155-B57E-E2CCAE72AD20}"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68" name="TextShape 2"/>
          <p:cNvSpPr txBox="1"/>
          <p:nvPr/>
        </p:nvSpPr>
        <p:spPr>
          <a:xfrm>
            <a:off x="333720" y="1330560"/>
            <a:ext cx="8476560" cy="3582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Assessment: Optional Contents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lvl="1" marL="9144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Differential diagnosis: a list of other possible diagnoses, in order of declining probability</a:t>
            </a:r>
            <a:endParaRPr b="0" lang="en-US" sz="1800" spc="-1" strike="noStrike">
              <a:solidFill>
                <a:srgbClr val="000000"/>
              </a:solidFill>
              <a:latin typeface="Arial"/>
            </a:endParaRPr>
          </a:p>
          <a:p>
            <a:pPr lvl="1" marL="9144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AOM patterns and diagnoses</a:t>
            </a:r>
            <a:endParaRPr b="0" lang="en-US" sz="1800" spc="-1" strike="noStrike">
              <a:solidFill>
                <a:srgbClr val="000000"/>
              </a:solidFill>
              <a:latin typeface="Arial"/>
            </a:endParaRPr>
          </a:p>
          <a:p>
            <a:pPr lvl="1" marL="9144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Degree of severity/urgency</a:t>
            </a:r>
            <a:endParaRPr b="0" lang="en-US" sz="1800" spc="-1" strike="noStrike">
              <a:solidFill>
                <a:srgbClr val="000000"/>
              </a:solidFill>
              <a:latin typeface="Arial"/>
            </a:endParaRPr>
          </a:p>
          <a:p>
            <a:pPr lvl="1" marL="9144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Additional concerns, impressions, or possible diagnoses that need to be assessed/ruled out</a:t>
            </a:r>
            <a:endParaRPr b="0" lang="en-US" sz="1800" spc="-1" strike="noStrike">
              <a:solidFill>
                <a:srgbClr val="000000"/>
              </a:solidFill>
              <a:latin typeface="Arial"/>
            </a:endParaRPr>
          </a:p>
        </p:txBody>
      </p:sp>
      <p:sp>
        <p:nvSpPr>
          <p:cNvPr id="26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FC6DDC6-0DD3-4E20-A94E-FCBF839DB474}"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71" name="TextShape 2"/>
          <p:cNvSpPr txBox="1"/>
          <p:nvPr/>
        </p:nvSpPr>
        <p:spPr>
          <a:xfrm>
            <a:off x="333720" y="1330560"/>
            <a:ext cx="8476560" cy="3582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Diagnosis: To Highest Level of Specificity</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As supported by evidence: findings from Subjective and Objective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Avoid under-, over-, and mis-diagnosis. </a:t>
            </a:r>
            <a:r>
              <a:rPr b="0" i="1" lang="en-US" sz="2000" spc="-1" strike="noStrike">
                <a:solidFill>
                  <a:srgbClr val="000000"/>
                </a:solidFill>
                <a:latin typeface="Times New Roman"/>
                <a:ea typeface="Times New Roman"/>
              </a:rPr>
              <a:t>Example: </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Subjective: insidious onset of back pain in a patient w/history of prostate cancer</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Objective: normal exam except for palpable mass near lumbar spine</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Diagnoses: </a:t>
            </a:r>
            <a:endParaRPr b="0" lang="en-US" sz="1800" spc="-1" strike="noStrike">
              <a:solidFill>
                <a:srgbClr val="000000"/>
              </a:solidFill>
              <a:latin typeface="Arial"/>
            </a:endParaRPr>
          </a:p>
          <a:p>
            <a:pPr lvl="2" marL="13716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M54.5  Low back pain</a:t>
            </a:r>
            <a:endParaRPr b="0" lang="en-US" sz="1600" spc="-1" strike="noStrike">
              <a:solidFill>
                <a:srgbClr val="000000"/>
              </a:solidFill>
              <a:latin typeface="Arial"/>
            </a:endParaRPr>
          </a:p>
          <a:p>
            <a:pPr lvl="2" marL="13716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R22.2 Localized swelling, mass, lump in trunk. Elevated concern for possible malignancy.</a:t>
            </a:r>
            <a:endParaRPr b="0" lang="en-US" sz="1600" spc="-1" strike="noStrike">
              <a:solidFill>
                <a:srgbClr val="000000"/>
              </a:solidFill>
              <a:latin typeface="Arial"/>
            </a:endParaRPr>
          </a:p>
        </p:txBody>
      </p:sp>
      <p:sp>
        <p:nvSpPr>
          <p:cNvPr id="27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66EF574-77BA-4E52-BD4E-8CEE5FF82962}"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74" name="TextShape 2"/>
          <p:cNvSpPr txBox="1"/>
          <p:nvPr/>
        </p:nvSpPr>
        <p:spPr>
          <a:xfrm>
            <a:off x="333720" y="1330560"/>
            <a:ext cx="8476560" cy="3582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Diagnosis: To Highest Level of Specificity</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Suppose the patient then begins complaining of pain and numbness radiating into their right leg?</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Exam findings: lumbar AROM is grossly normal, except for extension and right rotation, which are pain-limited and exacerbate patient’s right arm leg. Sensory loss is found in L 4-5 dermatomes on alcohol swab and 2-point discrimination testing, but motor strength is grossly normal throughout all leg myotomes bilaterally.</a:t>
            </a:r>
            <a:endParaRPr b="0" lang="en-US" sz="1800" spc="-1" strike="noStrike">
              <a:solidFill>
                <a:srgbClr val="000000"/>
              </a:solidFill>
              <a:latin typeface="Arial"/>
            </a:endParaRPr>
          </a:p>
        </p:txBody>
      </p:sp>
      <p:sp>
        <p:nvSpPr>
          <p:cNvPr id="27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075A00B-E11C-4189-B07C-901A3E7549F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77" name="TextShape 2"/>
          <p:cNvSpPr txBox="1"/>
          <p:nvPr/>
        </p:nvSpPr>
        <p:spPr>
          <a:xfrm>
            <a:off x="333720" y="1330560"/>
            <a:ext cx="8476560" cy="3582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Diagnosis: to Highest Level of Specifity (cont.)</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u="sng">
                <a:solidFill>
                  <a:srgbClr val="000000"/>
                </a:solidFill>
                <a:uFillTx/>
                <a:latin typeface="Times New Roman"/>
                <a:ea typeface="Times New Roman"/>
              </a:rPr>
              <a:t>Essential</a:t>
            </a:r>
            <a:r>
              <a:rPr b="0" lang="en-US" sz="1800" spc="-1" strike="noStrike">
                <a:solidFill>
                  <a:srgbClr val="000000"/>
                </a:solidFill>
                <a:latin typeface="Times New Roman"/>
                <a:ea typeface="Times New Roman"/>
              </a:rPr>
              <a:t>:  Add new diagnosis of “M54.16 Radiculopathy, lumbar region.” </a:t>
            </a:r>
            <a:endParaRPr b="0" lang="en-US" sz="18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u="sng">
                <a:solidFill>
                  <a:srgbClr val="000000"/>
                </a:solidFill>
                <a:uFillTx/>
                <a:latin typeface="Times New Roman"/>
                <a:ea typeface="Times New Roman"/>
              </a:rPr>
              <a:t>Optional, advisable</a:t>
            </a:r>
            <a:r>
              <a:rPr b="0" lang="en-US" sz="1600" spc="-1" strike="noStrike">
                <a:solidFill>
                  <a:srgbClr val="000000"/>
                </a:solidFill>
                <a:latin typeface="Times New Roman"/>
                <a:ea typeface="Times New Roman"/>
              </a:rPr>
              <a:t>:  </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t>
            </a:r>
            <a:r>
              <a:rPr b="0" lang="en-US" sz="1600" spc="-1" strike="noStrike">
                <a:solidFill>
                  <a:srgbClr val="000000"/>
                </a:solidFill>
                <a:latin typeface="Times New Roman"/>
                <a:ea typeface="Times New Roman"/>
              </a:rPr>
              <a:t>Findings consistent with right-sided neuro-foraminal impingement at L 4-L 5 levels, and resultant moderate sensory loss. Concern for progression to motor loss.” </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t>
            </a:r>
            <a:r>
              <a:rPr b="0" lang="en-US" sz="1600" spc="-1" strike="noStrike">
                <a:solidFill>
                  <a:srgbClr val="000000"/>
                </a:solidFill>
                <a:latin typeface="Times New Roman"/>
                <a:ea typeface="Times New Roman"/>
              </a:rPr>
              <a:t>A mass of unknown origin is palpated at the right lumbar spine.”</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t>
            </a:r>
            <a:r>
              <a:rPr b="0" lang="en-US" sz="1600" spc="-1" strike="noStrike">
                <a:solidFill>
                  <a:srgbClr val="000000"/>
                </a:solidFill>
                <a:latin typeface="Times New Roman"/>
                <a:ea typeface="Times New Roman"/>
              </a:rPr>
              <a:t>The possibility of nerve compression from tumor or disc lesion is considered.” </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t>
            </a:r>
            <a:r>
              <a:rPr b="0" lang="en-US" sz="1600" spc="-1" strike="noStrike">
                <a:solidFill>
                  <a:srgbClr val="000000"/>
                </a:solidFill>
                <a:latin typeface="Times New Roman"/>
                <a:ea typeface="Times New Roman"/>
              </a:rPr>
              <a:t>AOM pattern: bone </a:t>
            </a:r>
            <a:r>
              <a:rPr b="0" i="1" lang="en-US" sz="1600" spc="-1" strike="noStrike">
                <a:solidFill>
                  <a:srgbClr val="000000"/>
                </a:solidFill>
                <a:latin typeface="Times New Roman"/>
                <a:ea typeface="Times New Roman"/>
              </a:rPr>
              <a:t>bi, qi </a:t>
            </a:r>
            <a:r>
              <a:rPr b="0" lang="en-US" sz="1600" spc="-1" strike="noStrike">
                <a:solidFill>
                  <a:srgbClr val="000000"/>
                </a:solidFill>
                <a:latin typeface="Times New Roman"/>
                <a:ea typeface="Times New Roman"/>
              </a:rPr>
              <a:t>and blood stagnation and deficiency in right leg </a:t>
            </a:r>
            <a:r>
              <a:rPr b="0" i="1" lang="en-US" sz="1600" spc="-1" strike="noStrike">
                <a:solidFill>
                  <a:srgbClr val="000000"/>
                </a:solidFill>
                <a:latin typeface="Times New Roman"/>
                <a:ea typeface="Times New Roman"/>
              </a:rPr>
              <a:t>taiyang </a:t>
            </a:r>
            <a:r>
              <a:rPr b="0" lang="en-US" sz="1600" spc="-1" strike="noStrike">
                <a:solidFill>
                  <a:srgbClr val="000000"/>
                </a:solidFill>
                <a:latin typeface="Times New Roman"/>
                <a:ea typeface="Times New Roman"/>
              </a:rPr>
              <a:t>and </a:t>
            </a:r>
            <a:r>
              <a:rPr b="0" i="1" lang="en-US" sz="1600" spc="-1" strike="noStrike">
                <a:solidFill>
                  <a:srgbClr val="000000"/>
                </a:solidFill>
                <a:latin typeface="Times New Roman"/>
                <a:ea typeface="Times New Roman"/>
              </a:rPr>
              <a:t>shaoyang</a:t>
            </a:r>
            <a:r>
              <a:rPr b="0" lang="en-US" sz="1600" spc="-1" strike="noStrike">
                <a:solidFill>
                  <a:srgbClr val="000000"/>
                </a:solidFill>
                <a:latin typeface="Times New Roman"/>
                <a:ea typeface="Times New Roman"/>
              </a:rPr>
              <a:t> </a:t>
            </a:r>
            <a:r>
              <a:rPr b="0" i="1" lang="en-US" sz="1600" spc="-1" strike="noStrike">
                <a:solidFill>
                  <a:srgbClr val="000000"/>
                </a:solidFill>
                <a:latin typeface="Times New Roman"/>
                <a:ea typeface="Times New Roman"/>
              </a:rPr>
              <a:t>jing-jin. </a:t>
            </a:r>
            <a:r>
              <a:rPr b="0" lang="en-US" sz="1600" spc="-1" strike="noStrike">
                <a:solidFill>
                  <a:srgbClr val="000000"/>
                </a:solidFill>
                <a:latin typeface="Times New Roman"/>
                <a:ea typeface="Times New Roman"/>
              </a:rPr>
              <a:t>Concern for possible </a:t>
            </a:r>
            <a:r>
              <a:rPr b="0" lang="en-US" sz="1200" spc="-1" strike="noStrike">
                <a:solidFill>
                  <a:srgbClr val="212121"/>
                </a:solidFill>
                <a:latin typeface="Arial"/>
                <a:ea typeface="Arial"/>
              </a:rPr>
              <a:t>恶性肿瘤 </a:t>
            </a:r>
            <a:r>
              <a:rPr b="0" i="1" lang="en-US" sz="1600" spc="-1" strike="noStrike">
                <a:solidFill>
                  <a:srgbClr val="000000"/>
                </a:solidFill>
                <a:latin typeface="Times New Roman"/>
                <a:ea typeface="Times New Roman"/>
              </a:rPr>
              <a:t>Èxìng zhǒngliú</a:t>
            </a:r>
            <a:r>
              <a:rPr b="0" lang="en-US" sz="1600" spc="-1" strike="noStrike">
                <a:solidFill>
                  <a:srgbClr val="000000"/>
                </a:solidFill>
                <a:latin typeface="Times New Roman"/>
                <a:ea typeface="Times New Roman"/>
              </a:rPr>
              <a:t>”</a:t>
            </a:r>
            <a:endParaRPr b="0" lang="en-US" sz="1600" spc="-1" strike="noStrike">
              <a:solidFill>
                <a:srgbClr val="000000"/>
              </a:solidFill>
              <a:latin typeface="Arial"/>
            </a:endParaRPr>
          </a:p>
        </p:txBody>
      </p:sp>
      <p:sp>
        <p:nvSpPr>
          <p:cNvPr id="27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25958AF-053B-4273-831D-5EC13E8381F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80" name="TextShape 2"/>
          <p:cNvSpPr txBox="1"/>
          <p:nvPr/>
        </p:nvSpPr>
        <p:spPr>
          <a:xfrm>
            <a:off x="333720" y="1154160"/>
            <a:ext cx="8476560" cy="3582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Plan: Essential Contents</a:t>
            </a:r>
            <a:endParaRPr b="0" lang="en-US" sz="24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What the provider (1) intends to perform and (2) did perform on this date </a:t>
            </a:r>
            <a:endParaRPr b="0" lang="en-US" sz="1800" spc="-1" strike="noStrike">
              <a:solidFill>
                <a:srgbClr val="000000"/>
              </a:solidFill>
              <a:latin typeface="Arial"/>
            </a:endParaRPr>
          </a:p>
          <a:p>
            <a:pPr algn="ctr">
              <a:lnSpc>
                <a:spcPct val="115000"/>
              </a:lnSpc>
            </a:pPr>
            <a:r>
              <a:rPr b="0" i="1" lang="en-US" sz="1800" spc="-1" strike="noStrike">
                <a:solidFill>
                  <a:srgbClr val="000000"/>
                </a:solidFill>
                <a:latin typeface="Times New Roman"/>
                <a:ea typeface="Times New Roman"/>
              </a:rPr>
              <a:t>to remedy the problems</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p:txBody>
      </p:sp>
      <p:sp>
        <p:nvSpPr>
          <p:cNvPr id="28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DEAE9BBB-CE60-4062-BC4A-92C05DA689C8}" type="slidenum">
              <a:rPr b="0" lang="en-US" sz="900" spc="-1" strike="noStrike">
                <a:solidFill>
                  <a:srgbClr val="424242"/>
                </a:solidFill>
                <a:latin typeface="Nunito"/>
                <a:ea typeface="Nunito"/>
              </a:rPr>
              <a:t>1</a:t>
            </a:fld>
            <a:endParaRPr b="0" lang="en-US" sz="900" spc="-1" strike="noStrike">
              <a:latin typeface="Times New Roman"/>
            </a:endParaRPr>
          </a:p>
        </p:txBody>
      </p:sp>
      <p:pic>
        <p:nvPicPr>
          <p:cNvPr id="282" name="Google Shape;775;p79" descr=""/>
          <p:cNvPicPr/>
          <p:nvPr/>
        </p:nvPicPr>
        <p:blipFill>
          <a:blip r:embed="rId1"/>
          <a:stretch/>
        </p:blipFill>
        <p:spPr>
          <a:xfrm>
            <a:off x="1526040" y="2300040"/>
            <a:ext cx="6091560" cy="2620440"/>
          </a:xfrm>
          <a:prstGeom prst="rect">
            <a:avLst/>
          </a:prstGeom>
          <a:ln>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84" name="TextShape 2"/>
          <p:cNvSpPr txBox="1"/>
          <p:nvPr/>
        </p:nvSpPr>
        <p:spPr>
          <a:xfrm>
            <a:off x="333720" y="1141560"/>
            <a:ext cx="8476560" cy="3771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Banish from your D&amp;R vocabulary:</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p:txBody>
      </p:sp>
      <p:sp>
        <p:nvSpPr>
          <p:cNvPr id="28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9BB925B6-1EAA-44D1-A9AE-9C0A49A616DA}" type="slidenum">
              <a:rPr b="0" lang="en-US" sz="900" spc="-1" strike="noStrike">
                <a:solidFill>
                  <a:srgbClr val="424242"/>
                </a:solidFill>
                <a:latin typeface="Nunito"/>
                <a:ea typeface="Nunito"/>
              </a:rPr>
              <a:t>1</a:t>
            </a:fld>
            <a:endParaRPr b="0" lang="en-US" sz="900" spc="-1" strike="noStrike">
              <a:latin typeface="Times New Roman"/>
            </a:endParaRPr>
          </a:p>
        </p:txBody>
      </p:sp>
      <p:graphicFrame>
        <p:nvGraphicFramePr>
          <p:cNvPr id="286" name="Table 4"/>
          <p:cNvGraphicFramePr/>
          <p:nvPr/>
        </p:nvGraphicFramePr>
        <p:xfrm>
          <a:off x="952560" y="1704600"/>
          <a:ext cx="7238520" cy="2998800"/>
        </p:xfrm>
        <a:graphic>
          <a:graphicData uri="http://schemas.openxmlformats.org/drawingml/2006/table">
            <a:tbl>
              <a:tblPr/>
              <a:tblGrid>
                <a:gridCol w="3619440"/>
                <a:gridCol w="3619440"/>
              </a:tblGrid>
              <a:tr h="438480">
                <a:tc>
                  <a:txBody>
                    <a:bodyPr lIns="91080" rIns="91080" tIns="91080" bIns="91080">
                      <a:noAutofit/>
                    </a:bodyPr>
                    <a:p>
                      <a:pPr algn="ctr">
                        <a:lnSpc>
                          <a:spcPct val="100000"/>
                        </a:lnSpc>
                      </a:pPr>
                      <a:r>
                        <a:rPr b="1" lang="en-US" sz="1800" spc="-1" strike="noStrike" u="sng">
                          <a:solidFill>
                            <a:srgbClr val="000000"/>
                          </a:solidFill>
                          <a:uFillTx/>
                          <a:latin typeface="Arial"/>
                          <a:ea typeface="Arial"/>
                        </a:rPr>
                        <a:t>Never use these terms!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algn="ctr">
                        <a:lnSpc>
                          <a:spcPct val="100000"/>
                        </a:lnSpc>
                      </a:pPr>
                      <a:r>
                        <a:rPr b="1" lang="en-US" sz="1800" spc="-1" strike="noStrike" u="sng">
                          <a:solidFill>
                            <a:srgbClr val="000000"/>
                          </a:solidFill>
                          <a:uFillTx/>
                          <a:latin typeface="Arial"/>
                          <a:ea typeface="Arial"/>
                        </a:rPr>
                        <a:t>Safe alternatives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694440">
                <a:tc>
                  <a:txBody>
                    <a:bodyPr lIns="91080" rIns="91080" tIns="91080" bIns="91080">
                      <a:noAutofit/>
                    </a:bodyPr>
                    <a:p>
                      <a:pPr>
                        <a:lnSpc>
                          <a:spcPct val="100000"/>
                        </a:lnSpc>
                      </a:pPr>
                      <a:r>
                        <a:rPr b="0" lang="en-US" sz="1800" spc="-1" strike="noStrike">
                          <a:solidFill>
                            <a:srgbClr val="000000"/>
                          </a:solidFill>
                          <a:latin typeface="Arial"/>
                          <a:ea typeface="Arial"/>
                        </a:rPr>
                        <a:t>Cure, recovery (implies guarantee of results)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a:lnSpc>
                          <a:spcPct val="100000"/>
                        </a:lnSpc>
                      </a:pPr>
                      <a:r>
                        <a:rPr b="0" lang="en-US" sz="1800" spc="-1" strike="noStrike">
                          <a:solidFill>
                            <a:srgbClr val="000000"/>
                          </a:solidFill>
                          <a:latin typeface="Arial"/>
                          <a:ea typeface="Arial"/>
                        </a:rPr>
                        <a:t>Treat, manage, address, care for</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694440">
                <a:tc>
                  <a:txBody>
                    <a:bodyPr lIns="91080" rIns="91080" tIns="91080" bIns="91080">
                      <a:noAutofit/>
                    </a:bodyPr>
                    <a:p>
                      <a:pPr>
                        <a:lnSpc>
                          <a:spcPct val="100000"/>
                        </a:lnSpc>
                      </a:pPr>
                      <a:r>
                        <a:rPr b="0" lang="en-US" sz="1800" spc="-1" strike="noStrike">
                          <a:solidFill>
                            <a:srgbClr val="000000"/>
                          </a:solidFill>
                          <a:latin typeface="Arial"/>
                          <a:ea typeface="Arial"/>
                        </a:rPr>
                        <a:t>Counsel, counseling (not in L.Ac. scope)</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a:lnSpc>
                          <a:spcPct val="100000"/>
                        </a:lnSpc>
                      </a:pPr>
                      <a:r>
                        <a:rPr b="0" lang="en-US" sz="1800" spc="-1" strike="noStrike">
                          <a:solidFill>
                            <a:srgbClr val="000000"/>
                          </a:solidFill>
                          <a:latin typeface="Arial"/>
                          <a:ea typeface="Arial"/>
                        </a:rPr>
                        <a:t>Health education, advice, recommendations, referrals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694440">
                <a:tc>
                  <a:txBody>
                    <a:bodyPr lIns="91080" rIns="91080" tIns="91080" bIns="91080">
                      <a:noAutofit/>
                    </a:bodyPr>
                    <a:p>
                      <a:pPr>
                        <a:lnSpc>
                          <a:spcPct val="100000"/>
                        </a:lnSpc>
                      </a:pPr>
                      <a:r>
                        <a:rPr b="0" lang="en-US" sz="1800" spc="-1" strike="noStrike">
                          <a:solidFill>
                            <a:srgbClr val="000000"/>
                          </a:solidFill>
                          <a:latin typeface="Arial"/>
                          <a:ea typeface="Arial"/>
                        </a:rPr>
                        <a:t>Bleed, blood-letting (not in L.Ac. scope)</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a:lnSpc>
                          <a:spcPct val="100000"/>
                        </a:lnSpc>
                      </a:pPr>
                      <a:r>
                        <a:rPr b="0" lang="en-US" sz="1800" spc="-1" strike="noStrike">
                          <a:solidFill>
                            <a:srgbClr val="000000"/>
                          </a:solidFill>
                          <a:latin typeface="Arial"/>
                          <a:ea typeface="Arial"/>
                        </a:rPr>
                        <a:t>Describe needle types: filiform, lancet, 7-star, 3-edged etc.</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477000">
                <a:tc>
                  <a:txBody>
                    <a:bodyPr lIns="91080" rIns="91080" tIns="91080" bIns="91080">
                      <a:noAutofit/>
                    </a:bodyPr>
                    <a:p>
                      <a:pPr>
                        <a:lnSpc>
                          <a:spcPct val="100000"/>
                        </a:lnSpc>
                      </a:pPr>
                      <a:r>
                        <a:rPr b="0" lang="en-US" sz="1800" spc="-1" strike="noStrike">
                          <a:solidFill>
                            <a:srgbClr val="000000"/>
                          </a:solidFill>
                          <a:latin typeface="Arial"/>
                          <a:ea typeface="Arial"/>
                        </a:rPr>
                        <a:t>Medicine (implies Rx drugs)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tIns="91080" bIns="91080">
                      <a:noAutofit/>
                    </a:bodyPr>
                    <a:p>
                      <a:pPr>
                        <a:lnSpc>
                          <a:spcPct val="100000"/>
                        </a:lnSpc>
                      </a:pPr>
                      <a:r>
                        <a:rPr b="0" lang="en-US" sz="1800" spc="-1" strike="noStrike">
                          <a:solidFill>
                            <a:srgbClr val="000000"/>
                          </a:solidFill>
                          <a:latin typeface="Arial"/>
                          <a:ea typeface="Arial"/>
                        </a:rPr>
                        <a:t>Nutritional supplements, formulas</a:t>
                      </a:r>
                      <a:endParaRPr b="0" lang="en-US" sz="18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88" name="TextShape 2"/>
          <p:cNvSpPr txBox="1"/>
          <p:nvPr/>
        </p:nvSpPr>
        <p:spPr>
          <a:xfrm>
            <a:off x="333720" y="1152000"/>
            <a:ext cx="8476560" cy="376128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cc0000"/>
                </a:solidFill>
                <a:uFillTx/>
                <a:latin typeface="Times New Roman"/>
                <a:ea typeface="Times New Roman"/>
              </a:rPr>
              <a:t>Plan: Informed Consent</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a:lnSpc>
                <a:spcPct val="115000"/>
              </a:lnSpc>
            </a:pPr>
            <a:r>
              <a:rPr b="1" lang="en-US" sz="1800" spc="-1" strike="noStrike" u="sng">
                <a:solidFill>
                  <a:srgbClr val="000000"/>
                </a:solidFill>
                <a:uFillTx/>
                <a:latin typeface="Times New Roman"/>
                <a:ea typeface="Times New Roman"/>
              </a:rPr>
              <a:t>Document a </a:t>
            </a:r>
            <a:r>
              <a:rPr b="1" i="1" lang="en-US" sz="1800" spc="-1" strike="noStrike" u="sng">
                <a:solidFill>
                  <a:srgbClr val="000000"/>
                </a:solidFill>
                <a:uFillTx/>
                <a:latin typeface="Times New Roman"/>
                <a:ea typeface="Times New Roman"/>
              </a:rPr>
              <a:t>verbal conversation</a:t>
            </a:r>
            <a:r>
              <a:rPr b="1" lang="en-US" sz="1800" spc="-1" strike="noStrike" u="sng">
                <a:solidFill>
                  <a:srgbClr val="000000"/>
                </a:solidFill>
                <a:uFillTx/>
                <a:latin typeface="Times New Roman"/>
                <a:ea typeface="Times New Roman"/>
              </a:rPr>
              <a:t> with patient, and their</a:t>
            </a:r>
            <a:r>
              <a:rPr b="0" lang="en-US" sz="1800" spc="-1" strike="noStrike">
                <a:solidFill>
                  <a:srgbClr val="000000"/>
                </a:solidFill>
                <a:latin typeface="Times New Roman"/>
                <a:ea typeface="Times New Roman"/>
              </a:rPr>
              <a:t>:</a:t>
            </a:r>
            <a:endParaRPr b="0" lang="en-US" sz="1800" spc="-1" strike="noStrike">
              <a:solidFill>
                <a:srgbClr val="000000"/>
              </a:solidFill>
              <a:latin typeface="Arial"/>
            </a:endParaRPr>
          </a:p>
          <a:p>
            <a:pPr marL="9144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Understanding and acceptance of:</a:t>
            </a:r>
            <a:endParaRPr b="0" lang="en-US" sz="1800" spc="-1" strike="noStrike">
              <a:solidFill>
                <a:srgbClr val="000000"/>
              </a:solidFill>
              <a:latin typeface="Arial"/>
            </a:endParaRPr>
          </a:p>
          <a:p>
            <a:pPr lvl="1" marL="13716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Known, common and significant risks and side-effects.</a:t>
            </a:r>
            <a:endParaRPr b="0" lang="en-US" sz="1800" spc="-1" strike="noStrike">
              <a:solidFill>
                <a:srgbClr val="000000"/>
              </a:solidFill>
              <a:latin typeface="Arial"/>
            </a:endParaRPr>
          </a:p>
          <a:p>
            <a:pPr lvl="1" marL="13716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Projected duration, frequency and costs.</a:t>
            </a:r>
            <a:endParaRPr b="0" lang="en-US" sz="1800" spc="-1" strike="noStrike">
              <a:solidFill>
                <a:srgbClr val="000000"/>
              </a:solidFill>
              <a:latin typeface="Arial"/>
            </a:endParaRPr>
          </a:p>
          <a:p>
            <a:pPr lvl="1" marL="13716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Anticipated benefits and outcomes.</a:t>
            </a:r>
            <a:endParaRPr b="0" lang="en-US" sz="1800" spc="-1" strike="noStrike">
              <a:solidFill>
                <a:srgbClr val="000000"/>
              </a:solidFill>
              <a:latin typeface="Arial"/>
            </a:endParaRPr>
          </a:p>
          <a:p>
            <a:pPr lvl="1" marL="13716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Alternatives to our proposed plan.</a:t>
            </a:r>
            <a:endParaRPr b="0" lang="en-US" sz="1800" spc="-1" strike="noStrike">
              <a:solidFill>
                <a:srgbClr val="000000"/>
              </a:solidFill>
              <a:latin typeface="Arial"/>
            </a:endParaRPr>
          </a:p>
          <a:p>
            <a:pPr marL="9144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Request to proceed with treatment as described.</a:t>
            </a:r>
            <a:endParaRPr b="0" lang="en-US" sz="1800" spc="-1" strike="noStrike">
              <a:solidFill>
                <a:srgbClr val="000000"/>
              </a:solidFill>
              <a:latin typeface="Arial"/>
            </a:endParaRPr>
          </a:p>
          <a:p>
            <a:pPr marL="9144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Any postponement or rejection of any aspect of the plan.</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28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64DF091-B14D-41F2-B5A4-09F49E1DF534}"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70"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Purposes and Benefits of High-Quality D&amp;R </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Enhanced patient education, compliance, rapport</a:t>
            </a:r>
            <a:endParaRPr b="0" lang="en-US" sz="2200" spc="-1" strike="noStrike">
              <a:solidFill>
                <a:srgbClr val="000000"/>
              </a:solidFill>
              <a:latin typeface="Arial"/>
            </a:endParaRPr>
          </a:p>
          <a:p>
            <a:pPr marL="457200" indent="-367920">
              <a:lnSpc>
                <a:spcPct val="100000"/>
              </a:lnSpc>
              <a:buClr>
                <a:srgbClr val="000000"/>
              </a:buClr>
              <a:buFont typeface="Times New Roman"/>
              <a:buChar char="●"/>
            </a:pPr>
            <a:r>
              <a:rPr b="0" lang="en-US" sz="2200" spc="-1" strike="noStrike">
                <a:solidFill>
                  <a:srgbClr val="000000"/>
                </a:solidFill>
                <a:latin typeface="Times New Roman"/>
                <a:ea typeface="Times New Roman"/>
              </a:rPr>
              <a:t>Enhanced learning from outcomes → improvements in quality of care</a:t>
            </a:r>
            <a:endParaRPr b="0" lang="en-US" sz="2200" spc="-1" strike="noStrike">
              <a:solidFill>
                <a:srgbClr val="000000"/>
              </a:solidFill>
              <a:latin typeface="Arial"/>
            </a:endParaRPr>
          </a:p>
          <a:p>
            <a:pPr marL="457200" indent="-367920">
              <a:lnSpc>
                <a:spcPct val="100000"/>
              </a:lnSpc>
              <a:buClr>
                <a:srgbClr val="000000"/>
              </a:buClr>
              <a:buFont typeface="Times New Roman"/>
              <a:buChar char="●"/>
            </a:pPr>
            <a:r>
              <a:rPr b="0" lang="en-US" sz="2200" spc="-1" strike="noStrike">
                <a:solidFill>
                  <a:srgbClr val="000000"/>
                </a:solidFill>
                <a:latin typeface="Times New Roman"/>
                <a:ea typeface="Times New Roman"/>
              </a:rPr>
              <a:t>Coordination of care and referral-building with other providers</a:t>
            </a:r>
            <a:endParaRPr b="0" lang="en-US" sz="2200" spc="-1" strike="noStrike">
              <a:solidFill>
                <a:srgbClr val="000000"/>
              </a:solidFill>
              <a:latin typeface="Arial"/>
            </a:endParaRPr>
          </a:p>
          <a:p>
            <a:pPr marL="457200" indent="-367920">
              <a:lnSpc>
                <a:spcPct val="100000"/>
              </a:lnSpc>
              <a:buClr>
                <a:srgbClr val="000000"/>
              </a:buClr>
              <a:buFont typeface="Times New Roman"/>
              <a:buChar char="●"/>
            </a:pPr>
            <a:r>
              <a:rPr b="0" lang="en-US" sz="2200" spc="-1" strike="noStrike">
                <a:solidFill>
                  <a:srgbClr val="000000"/>
                </a:solidFill>
                <a:latin typeface="Times New Roman"/>
                <a:ea typeface="Times New Roman"/>
              </a:rPr>
              <a:t>Compliance with ethical and legal requirements</a:t>
            </a:r>
            <a:endParaRPr b="0" lang="en-US" sz="2200" spc="-1" strike="noStrike">
              <a:solidFill>
                <a:srgbClr val="000000"/>
              </a:solidFill>
              <a:latin typeface="Arial"/>
            </a:endParaRPr>
          </a:p>
          <a:p>
            <a:pPr marL="457200" indent="-367920">
              <a:lnSpc>
                <a:spcPct val="100000"/>
              </a:lnSpc>
              <a:buClr>
                <a:srgbClr val="000000"/>
              </a:buClr>
              <a:buFont typeface="Times New Roman"/>
              <a:buChar char="●"/>
            </a:pPr>
            <a:r>
              <a:rPr b="0" lang="en-US" sz="2200" spc="-1" strike="noStrike">
                <a:solidFill>
                  <a:srgbClr val="000000"/>
                </a:solidFill>
                <a:latin typeface="Times New Roman"/>
                <a:ea typeface="Times New Roman"/>
              </a:rPr>
              <a:t>Demonstration of compliance with standards of care</a:t>
            </a:r>
            <a:endParaRPr b="0" lang="en-US" sz="2200" spc="-1" strike="noStrike">
              <a:solidFill>
                <a:srgbClr val="000000"/>
              </a:solidFill>
              <a:latin typeface="Arial"/>
            </a:endParaRPr>
          </a:p>
          <a:p>
            <a:pPr marL="457200" indent="-367920">
              <a:lnSpc>
                <a:spcPct val="100000"/>
              </a:lnSpc>
              <a:buClr>
                <a:srgbClr val="000000"/>
              </a:buClr>
              <a:buFont typeface="Times New Roman"/>
              <a:buChar char="●"/>
            </a:pPr>
            <a:r>
              <a:rPr b="0" lang="en-US" sz="2200" spc="-1" strike="noStrike">
                <a:solidFill>
                  <a:srgbClr val="000000"/>
                </a:solidFill>
                <a:latin typeface="Times New Roman"/>
                <a:ea typeface="Times New Roman"/>
              </a:rPr>
              <a:t>Increased treatment authorization and reimbursement</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Support for patient: litigation, disability applications</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Enhanced professional reputation (indirect marketing)</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7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BB764288-A32C-4C32-BB8A-070AF00F8892}"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91" name="TextShape 2"/>
          <p:cNvSpPr txBox="1"/>
          <p:nvPr/>
        </p:nvSpPr>
        <p:spPr>
          <a:xfrm>
            <a:off x="333720" y="1152000"/>
            <a:ext cx="8476560" cy="376128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Example of D&amp;R of Informed Consent</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a:lnSpc>
                <a:spcPct val="115000"/>
              </a:lnSpc>
            </a:pPr>
            <a:r>
              <a:rPr b="0" i="1" lang="en-US" sz="1800" spc="-1" strike="noStrike">
                <a:solidFill>
                  <a:srgbClr val="000000"/>
                </a:solidFill>
                <a:latin typeface="Times New Roman"/>
                <a:ea typeface="Times New Roman"/>
              </a:rPr>
              <a:t>“</a:t>
            </a:r>
            <a:r>
              <a:rPr b="0" i="1" lang="en-US" sz="1800" spc="-1" strike="noStrike">
                <a:solidFill>
                  <a:srgbClr val="000000"/>
                </a:solidFill>
                <a:latin typeface="Times New Roman"/>
                <a:ea typeface="Times New Roman"/>
              </a:rPr>
              <a:t>My proposed treatment plan, as well as associated risks and side-effects, including needle breakage, bruising, skin irritation, infectious disease transmission, increased pain, injury to nerves, blood vessels and organs, and dizziness and syncope, as well as costs of and alternatives to my proposed treatment, were discussed and agreed upon with the patient, who showed a clear understanding, and requested treatment as described.”</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a:lnSpc>
                <a:spcPct val="115000"/>
              </a:lnSpc>
            </a:pPr>
            <a:r>
              <a:rPr b="0" lang="en-US" sz="1800" spc="-1" strike="noStrike">
                <a:solidFill>
                  <a:srgbClr val="cc0000"/>
                </a:solidFill>
                <a:latin typeface="Times New Roman"/>
                <a:ea typeface="Times New Roman"/>
              </a:rPr>
              <a:t>Remember--</a:t>
            </a:r>
            <a:r>
              <a:rPr b="0" i="1" lang="en-US" sz="1800" spc="-1" strike="noStrike">
                <a:solidFill>
                  <a:srgbClr val="cc0000"/>
                </a:solidFill>
                <a:latin typeface="Times New Roman"/>
                <a:ea typeface="Times New Roman"/>
              </a:rPr>
              <a:t>please do not copy this verbatim! </a:t>
            </a:r>
            <a:r>
              <a:rPr b="0" lang="en-US" sz="1800" spc="-1" strike="noStrike">
                <a:solidFill>
                  <a:srgbClr val="cc0000"/>
                </a:solidFill>
                <a:latin typeface="Times New Roman"/>
                <a:ea typeface="Times New Roman"/>
              </a:rPr>
              <a:t>You may modify it to suit your practice and how you actually communicate verbally with your patients.</a:t>
            </a:r>
            <a:endParaRPr b="0" lang="en-US" sz="1800" spc="-1" strike="noStrike">
              <a:solidFill>
                <a:srgbClr val="000000"/>
              </a:solidFill>
              <a:latin typeface="Arial"/>
            </a:endParaRPr>
          </a:p>
        </p:txBody>
      </p:sp>
      <p:sp>
        <p:nvSpPr>
          <p:cNvPr id="29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FBCCD2D-7180-4D86-94CD-839B0E199E5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94" name="TextShape 2"/>
          <p:cNvSpPr txBox="1"/>
          <p:nvPr/>
        </p:nvSpPr>
        <p:spPr>
          <a:xfrm>
            <a:off x="333720" y="942120"/>
            <a:ext cx="8476560" cy="3971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Informed Consent is Procedure-Specific</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914400" indent="-355320">
              <a:lnSpc>
                <a:spcPct val="115000"/>
              </a:lnSpc>
              <a:buClr>
                <a:srgbClr val="cc0000"/>
              </a:buClr>
              <a:buFont typeface="Times New Roman"/>
              <a:buChar char="●"/>
            </a:pPr>
            <a:r>
              <a:rPr b="0" lang="en-US" sz="2000" spc="-1" strike="noStrike">
                <a:solidFill>
                  <a:srgbClr val="cc0000"/>
                </a:solidFill>
                <a:latin typeface="Times New Roman"/>
                <a:ea typeface="Times New Roman"/>
              </a:rPr>
              <a:t>Needs to be repeated prior to each new procedure (i.e., acupuncture, </a:t>
            </a:r>
            <a:r>
              <a:rPr b="0" i="1" lang="en-US" sz="2000" spc="-1" strike="noStrike">
                <a:solidFill>
                  <a:srgbClr val="cc0000"/>
                </a:solidFill>
                <a:latin typeface="Times New Roman"/>
                <a:ea typeface="Times New Roman"/>
              </a:rPr>
              <a:t>gua sha,</a:t>
            </a:r>
            <a:r>
              <a:rPr b="0" lang="en-US" sz="2000" spc="-1" strike="noStrike">
                <a:solidFill>
                  <a:srgbClr val="cc0000"/>
                </a:solidFill>
                <a:latin typeface="Times New Roman"/>
                <a:ea typeface="Times New Roman"/>
              </a:rPr>
              <a:t> cupping, moxa, herb Rx). </a:t>
            </a:r>
            <a:endParaRPr b="0" lang="en-US" sz="2000" spc="-1" strike="noStrike">
              <a:solidFill>
                <a:srgbClr val="000000"/>
              </a:solidFill>
              <a:latin typeface="Arial"/>
            </a:endParaRPr>
          </a:p>
          <a:p>
            <a:pPr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Once given, informed consent is assumed to continue (no further repetition needed), unless/until withdrawn by the patient.</a:t>
            </a:r>
            <a:endParaRPr b="0" lang="en-US" sz="2000" spc="-1" strike="noStrike">
              <a:solidFill>
                <a:srgbClr val="000000"/>
              </a:solidFill>
              <a:latin typeface="Arial"/>
            </a:endParaRPr>
          </a:p>
          <a:p>
            <a:pPr>
              <a:lnSpc>
                <a:spcPct val="115000"/>
              </a:lnSpc>
            </a:pPr>
            <a:endParaRPr b="0" lang="en-US" sz="2000" spc="-1" strike="noStrike">
              <a:solidFill>
                <a:srgbClr val="000000"/>
              </a:solidFill>
              <a:latin typeface="Arial"/>
            </a:endParaRPr>
          </a:p>
        </p:txBody>
      </p:sp>
      <p:sp>
        <p:nvSpPr>
          <p:cNvPr id="29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0EC0E36-5A6E-424B-B245-7919BECB0FAF}" type="slidenum">
              <a:rPr b="0" lang="en-US" sz="900" spc="-1" strike="noStrike">
                <a:solidFill>
                  <a:srgbClr val="424242"/>
                </a:solidFill>
                <a:latin typeface="Nunito"/>
                <a:ea typeface="Nunito"/>
              </a:rPr>
              <a:t>1</a:t>
            </a:fld>
            <a:endParaRPr b="0" lang="en-US" sz="900" spc="-1" strike="noStrike">
              <a:latin typeface="Times New Roman"/>
            </a:endParaRPr>
          </a:p>
        </p:txBody>
      </p:sp>
      <p:pic>
        <p:nvPicPr>
          <p:cNvPr id="296" name="Google Shape;805;p83" descr=""/>
          <p:cNvPicPr/>
          <p:nvPr/>
        </p:nvPicPr>
        <p:blipFill>
          <a:blip r:embed="rId1"/>
          <a:stretch/>
        </p:blipFill>
        <p:spPr>
          <a:xfrm>
            <a:off x="2930760" y="3143160"/>
            <a:ext cx="2990880" cy="1770120"/>
          </a:xfrm>
          <a:prstGeom prst="rect">
            <a:avLst/>
          </a:prstGeom>
          <a:ln>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298" name="TextShape 2"/>
          <p:cNvSpPr txBox="1"/>
          <p:nvPr/>
        </p:nvSpPr>
        <p:spPr>
          <a:xfrm>
            <a:off x="333720" y="942120"/>
            <a:ext cx="8476560" cy="3971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Having the patient sign an intake form is not enough</a:t>
            </a:r>
            <a:endParaRPr b="0" lang="en-US" sz="2400" spc="-1" strike="noStrike">
              <a:solidFill>
                <a:srgbClr val="000000"/>
              </a:solidFill>
              <a:latin typeface="Arial"/>
            </a:endParaRPr>
          </a:p>
          <a:p>
            <a:pPr algn="ctr">
              <a:lnSpc>
                <a:spcPct val="115000"/>
              </a:lnSpc>
            </a:pPr>
            <a:r>
              <a:rPr b="0" i="1" lang="en-US" sz="2000" spc="-1" strike="noStrike">
                <a:solidFill>
                  <a:srgbClr val="000000"/>
                </a:solidFill>
                <a:latin typeface="Times New Roman"/>
                <a:ea typeface="Times New Roman"/>
              </a:rPr>
              <a:t>Who among us can say they read all the fine print on intake forms?</a:t>
            </a:r>
            <a:endParaRPr b="0" lang="en-US" sz="2000" spc="-1" strike="noStrike">
              <a:solidFill>
                <a:srgbClr val="000000"/>
              </a:solidFill>
              <a:latin typeface="Arial"/>
            </a:endParaRPr>
          </a:p>
          <a:p>
            <a:pPr algn="ctr">
              <a:lnSpc>
                <a:spcPct val="115000"/>
              </a:lnSpc>
            </a:pPr>
            <a:r>
              <a:rPr b="0" lang="en-US" sz="2000" spc="-1" strike="noStrike" u="sng">
                <a:solidFill>
                  <a:srgbClr val="000000"/>
                </a:solidFill>
                <a:uFillTx/>
                <a:latin typeface="Times New Roman"/>
                <a:ea typeface="Times New Roman"/>
              </a:rPr>
              <a:t>Informed consent must be</a:t>
            </a: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a:lnSpc>
                <a:spcPct val="115000"/>
              </a:lnSpc>
            </a:pPr>
            <a:endParaRPr b="0" lang="en-US" sz="2000" spc="-1" strike="noStrike">
              <a:solidFill>
                <a:srgbClr val="000000"/>
              </a:solidFill>
              <a:latin typeface="Arial"/>
            </a:endParaRPr>
          </a:p>
          <a:p>
            <a:pPr marL="914400" indent="-355320">
              <a:lnSpc>
                <a:spcPct val="115000"/>
              </a:lnSpc>
              <a:buClr>
                <a:srgbClr val="000000"/>
              </a:buClr>
              <a:buFont typeface="Times New Roman"/>
              <a:buChar char="●"/>
            </a:pPr>
            <a:r>
              <a:rPr b="0" lang="en-US" sz="1800" spc="-1" strike="noStrike">
                <a:solidFill>
                  <a:srgbClr val="000000"/>
                </a:solidFill>
                <a:latin typeface="Times New Roman"/>
                <a:ea typeface="Times New Roman"/>
              </a:rPr>
              <a:t>Face-to-face and verbal</a:t>
            </a:r>
            <a:endParaRPr b="0" lang="en-US" sz="1800" spc="-1" strike="noStrike">
              <a:solidFill>
                <a:srgbClr val="000000"/>
              </a:solidFill>
              <a:latin typeface="Arial"/>
            </a:endParaRPr>
          </a:p>
          <a:p>
            <a:pPr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Detailed and specific re: </a:t>
            </a:r>
            <a:endParaRPr b="0" lang="en-US" sz="18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Common/significant risks, side-effects</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Health education regarding prevention, reporting and management of adverse effects</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Alternatives to treatment</a:t>
            </a:r>
            <a:endParaRPr b="0" lang="en-US" sz="1600" spc="-1" strike="noStrike">
              <a:solidFill>
                <a:srgbClr val="000000"/>
              </a:solidFill>
              <a:latin typeface="Arial"/>
            </a:endParaRPr>
          </a:p>
          <a:p>
            <a:pPr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Documented in your chart note</a:t>
            </a:r>
            <a:r>
              <a:rPr b="0" i="1" lang="en-US" sz="1800" spc="-1" strike="noStrike">
                <a:solidFill>
                  <a:srgbClr val="000000"/>
                </a:solidFill>
                <a:latin typeface="Times New Roman"/>
                <a:ea typeface="Times New Roman"/>
              </a:rPr>
              <a:t> for the specific date in which it was obtained--for each procedure.</a:t>
            </a:r>
            <a:endParaRPr b="0" lang="en-US" sz="1800" spc="-1" strike="noStrike">
              <a:solidFill>
                <a:srgbClr val="000000"/>
              </a:solidFill>
              <a:latin typeface="Arial"/>
            </a:endParaRPr>
          </a:p>
          <a:p>
            <a:pPr marL="457200">
              <a:lnSpc>
                <a:spcPct val="115000"/>
              </a:lnSpc>
            </a:pPr>
            <a:endParaRPr b="0" lang="en-US" sz="1800" spc="-1" strike="noStrike">
              <a:solidFill>
                <a:srgbClr val="000000"/>
              </a:solidFill>
              <a:latin typeface="Arial"/>
            </a:endParaRPr>
          </a:p>
        </p:txBody>
      </p:sp>
      <p:sp>
        <p:nvSpPr>
          <p:cNvPr id="29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9349B78-BF51-420D-ABD4-51E3DDC5C6E4}"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01" name="TextShape 2"/>
          <p:cNvSpPr txBox="1"/>
          <p:nvPr/>
        </p:nvSpPr>
        <p:spPr>
          <a:xfrm>
            <a:off x="333720" y="942120"/>
            <a:ext cx="8476560" cy="3971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Example of IC over a Course of Treatment</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1st visit: IC to acupuncture is obtained and documented: </a:t>
            </a:r>
            <a:endParaRPr b="0" lang="en-US" sz="18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Risks of pain, infectious disease transmission, bruising, bleeding, organ injury, nerve trauma, syncope, needle breakage are discussed</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Patient is educated as to how they may minimize risks of and manage suspected adverse reactions, agrees to report them to you or seek further care on a timely basis</a:t>
            </a:r>
            <a:endParaRPr b="0" lang="en-US" sz="16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Alternatives such as massage, physical therapy and surgery are discussed</a:t>
            </a:r>
            <a:endParaRPr b="0" lang="en-US" sz="1600" spc="-1" strike="noStrike">
              <a:solidFill>
                <a:srgbClr val="000000"/>
              </a:solidFill>
              <a:latin typeface="Arial"/>
            </a:endParaRPr>
          </a:p>
          <a:p>
            <a:pPr marL="914400" indent="-355320">
              <a:lnSpc>
                <a:spcPct val="115000"/>
              </a:lnSpc>
              <a:buClr>
                <a:srgbClr val="000000"/>
              </a:buClr>
              <a:buFont typeface="Times New Roman"/>
              <a:buChar char="●"/>
            </a:pPr>
            <a:r>
              <a:rPr b="0" lang="en-US" sz="1800" spc="-1" strike="noStrike">
                <a:solidFill>
                  <a:srgbClr val="000000"/>
                </a:solidFill>
                <a:latin typeface="Times New Roman"/>
                <a:ea typeface="Times New Roman"/>
              </a:rPr>
              <a:t>On the 3rd visit, IC re: moxibustion is obtained and documented:</a:t>
            </a:r>
            <a:endParaRPr b="0" lang="en-US" sz="1800" spc="-1" strike="noStrike">
              <a:solidFill>
                <a:srgbClr val="000000"/>
              </a:solidFill>
              <a:latin typeface="Arial"/>
            </a:endParaRPr>
          </a:p>
          <a:p>
            <a:pPr lvl="1" marL="13716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Same as above, except that risks of and management of burns are discussed</a:t>
            </a:r>
            <a:endParaRPr b="0" lang="en-US" sz="1600" spc="-1" strike="noStrike">
              <a:solidFill>
                <a:srgbClr val="000000"/>
              </a:solidFill>
              <a:latin typeface="Arial"/>
            </a:endParaRPr>
          </a:p>
          <a:p>
            <a:pPr marL="914400" indent="-355320">
              <a:lnSpc>
                <a:spcPct val="115000"/>
              </a:lnSpc>
              <a:buClr>
                <a:srgbClr val="000000"/>
              </a:buClr>
              <a:buFont typeface="Times New Roman"/>
              <a:buChar char="●"/>
            </a:pPr>
            <a:r>
              <a:rPr b="0" lang="en-US" sz="1800" spc="-1" strike="noStrike">
                <a:solidFill>
                  <a:srgbClr val="000000"/>
                </a:solidFill>
                <a:latin typeface="Times New Roman"/>
                <a:ea typeface="Times New Roman"/>
              </a:rPr>
              <a:t>On 4th visit, IC to cupping is obtained, but withdrawn on 5th visit when patients says they do not want any more cup marks.</a:t>
            </a:r>
            <a:endParaRPr b="0" lang="en-US" sz="1800" spc="-1" strike="noStrike">
              <a:solidFill>
                <a:srgbClr val="000000"/>
              </a:solidFill>
              <a:latin typeface="Arial"/>
            </a:endParaRPr>
          </a:p>
          <a:p>
            <a:pPr marL="457200">
              <a:lnSpc>
                <a:spcPct val="115000"/>
              </a:lnSpc>
            </a:pPr>
            <a:endParaRPr b="0" lang="en-US" sz="1800" spc="-1" strike="noStrike">
              <a:solidFill>
                <a:srgbClr val="000000"/>
              </a:solidFill>
              <a:latin typeface="Arial"/>
            </a:endParaRPr>
          </a:p>
        </p:txBody>
      </p:sp>
      <p:sp>
        <p:nvSpPr>
          <p:cNvPr id="30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D74A156-B18B-4E96-A928-B700F9D78829}"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04" name="TextShape 2"/>
          <p:cNvSpPr txBox="1"/>
          <p:nvPr/>
        </p:nvSpPr>
        <p:spPr>
          <a:xfrm>
            <a:off x="333720" y="942120"/>
            <a:ext cx="8476560" cy="3971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Patient’s Goals, Objectives, Benchmarks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a:lnSpc>
                <a:spcPct val="115000"/>
              </a:lnSpc>
            </a:pPr>
            <a:r>
              <a:rPr b="0" lang="en-US" sz="2000" spc="-1" strike="noStrike" u="sng">
                <a:solidFill>
                  <a:srgbClr val="000000"/>
                </a:solidFill>
                <a:uFillTx/>
                <a:latin typeface="Times New Roman"/>
                <a:ea typeface="Times New Roman"/>
              </a:rPr>
              <a:t>Examples</a:t>
            </a: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Sleep without pain interruption”</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Return to full-time employment at regular duties”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Run 5 miles without flare”</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Reach overhead without pain”</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Increased control over urinary frequency and urgency”</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Reduced abdominal pain and flatulence after eating”</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Reduce needs for medication”</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30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764B3A1-642A-4A3C-B37B-E0A84AA7A3A6}"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07" name="TextShape 2"/>
          <p:cNvSpPr txBox="1"/>
          <p:nvPr/>
        </p:nvSpPr>
        <p:spPr>
          <a:xfrm>
            <a:off x="333720" y="942120"/>
            <a:ext cx="8476560" cy="3971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Practitioner’s Treatment Principles and Goals</a:t>
            </a:r>
            <a:endParaRPr b="0" lang="en-US" sz="2400" spc="-1" strike="noStrike">
              <a:solidFill>
                <a:srgbClr val="000000"/>
              </a:solidFill>
              <a:latin typeface="Arial"/>
            </a:endParaRPr>
          </a:p>
          <a:p>
            <a:pPr>
              <a:lnSpc>
                <a:spcPct val="115000"/>
              </a:lnSpc>
            </a:pPr>
            <a:r>
              <a:rPr b="1" i="1" lang="en-US" sz="1800" spc="-1" strike="noStrike">
                <a:solidFill>
                  <a:srgbClr val="000000"/>
                </a:solidFill>
                <a:latin typeface="Times New Roman"/>
                <a:ea typeface="Times New Roman"/>
              </a:rPr>
              <a:t>--May overlap with or repeat patient’s goals</a:t>
            </a:r>
            <a:endParaRPr b="0" lang="en-US" sz="1800" spc="-1" strike="noStrike">
              <a:solidFill>
                <a:srgbClr val="000000"/>
              </a:solidFill>
              <a:latin typeface="Arial"/>
            </a:endParaRPr>
          </a:p>
          <a:p>
            <a:pPr>
              <a:lnSpc>
                <a:spcPct val="115000"/>
              </a:lnSpc>
            </a:pPr>
            <a:r>
              <a:rPr b="1" i="1" lang="en-US" sz="1800" spc="-1" strike="noStrike">
                <a:solidFill>
                  <a:srgbClr val="000000"/>
                </a:solidFill>
                <a:latin typeface="Times New Roman"/>
                <a:ea typeface="Times New Roman"/>
              </a:rPr>
              <a:t>--Establishes rationale for use of procedures</a:t>
            </a:r>
            <a:endParaRPr b="0" lang="en-US" sz="1800" spc="-1" strike="noStrike">
              <a:solidFill>
                <a:srgbClr val="000000"/>
              </a:solidFill>
              <a:latin typeface="Arial"/>
            </a:endParaRPr>
          </a:p>
          <a:p>
            <a:pPr algn="ctr">
              <a:lnSpc>
                <a:spcPct val="115000"/>
              </a:lnSpc>
            </a:pPr>
            <a:endParaRPr b="0" lang="en-US" sz="1800" spc="-1" strike="noStrike">
              <a:solidFill>
                <a:srgbClr val="000000"/>
              </a:solidFill>
              <a:latin typeface="Arial"/>
            </a:endParaRPr>
          </a:p>
          <a:p>
            <a:pPr>
              <a:lnSpc>
                <a:spcPct val="115000"/>
              </a:lnSpc>
            </a:pPr>
            <a:r>
              <a:rPr b="0" lang="en-US" sz="1800" spc="-1" strike="noStrike" u="sng">
                <a:solidFill>
                  <a:srgbClr val="000000"/>
                </a:solidFill>
                <a:uFillTx/>
                <a:latin typeface="Times New Roman"/>
                <a:ea typeface="Times New Roman"/>
              </a:rPr>
              <a:t>Examples: Standard Medical Terminology</a:t>
            </a:r>
            <a:r>
              <a:rPr b="0" lang="en-US" sz="1800" spc="-1" strike="noStrike">
                <a:solidFill>
                  <a:srgbClr val="000000"/>
                </a:solidFill>
                <a:latin typeface="Times New Roman"/>
                <a:ea typeface="Times New Roman"/>
              </a:rPr>
              <a:t>.</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Decrease inflammatory and allergic reactions to environmental allergens.”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Improve shoulder range-of-motion and joint tracking in abduction.”</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Restore sensory function in the affected left leg dermatomes.”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Reduce nocturia episodes to 1/night.”</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Normalize vascular flow and perfusion to extremities.”</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Increase capacity for psycho-social stress management.”</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a:t>
            </a:r>
            <a:r>
              <a:rPr b="0" lang="en-US" sz="1800" spc="-1" strike="noStrike">
                <a:solidFill>
                  <a:srgbClr val="000000"/>
                </a:solidFill>
                <a:latin typeface="Times New Roman"/>
                <a:ea typeface="Times New Roman"/>
              </a:rPr>
              <a:t>Normalize post-prandial peristaltic activity.”</a:t>
            </a:r>
            <a:endParaRPr b="0" lang="en-US" sz="1800" spc="-1" strike="noStrike">
              <a:solidFill>
                <a:srgbClr val="000000"/>
              </a:solidFill>
              <a:latin typeface="Arial"/>
            </a:endParaRPr>
          </a:p>
        </p:txBody>
      </p:sp>
      <p:sp>
        <p:nvSpPr>
          <p:cNvPr id="30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EECE605-4B40-404E-B4F2-C0A744E7190D}"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10" name="TextShape 2"/>
          <p:cNvSpPr txBox="1"/>
          <p:nvPr/>
        </p:nvSpPr>
        <p:spPr>
          <a:xfrm>
            <a:off x="333720" y="942120"/>
            <a:ext cx="8476560" cy="397116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Practitioner’s Treatment Principles and Goals</a:t>
            </a:r>
            <a:endParaRPr b="0" lang="en-US" sz="2400" spc="-1" strike="noStrike">
              <a:solidFill>
                <a:srgbClr val="000000"/>
              </a:solidFill>
              <a:latin typeface="Arial"/>
            </a:endParaRPr>
          </a:p>
          <a:p>
            <a:pPr algn="ctr">
              <a:lnSpc>
                <a:spcPct val="115000"/>
              </a:lnSpc>
            </a:pPr>
            <a:endParaRPr b="0" lang="en-US" sz="2400" spc="-1" strike="noStrike">
              <a:solidFill>
                <a:srgbClr val="000000"/>
              </a:solidFill>
              <a:latin typeface="Arial"/>
            </a:endParaRPr>
          </a:p>
          <a:p>
            <a:pPr>
              <a:lnSpc>
                <a:spcPct val="115000"/>
              </a:lnSpc>
            </a:pPr>
            <a:r>
              <a:rPr b="0" lang="en-US" sz="2200" spc="-1" strike="noStrike" u="sng">
                <a:solidFill>
                  <a:srgbClr val="000000"/>
                </a:solidFill>
                <a:uFillTx/>
                <a:latin typeface="Times New Roman"/>
                <a:ea typeface="Times New Roman"/>
              </a:rPr>
              <a:t>Examples: Acupuncture and Oriental Medicine</a:t>
            </a:r>
            <a:endParaRPr b="0" lang="en-US" sz="22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t>
            </a:r>
            <a:r>
              <a:rPr b="0" lang="en-US" sz="2000" spc="-1" strike="noStrike">
                <a:solidFill>
                  <a:srgbClr val="000000"/>
                </a:solidFill>
                <a:latin typeface="Times New Roman"/>
                <a:ea typeface="Times New Roman"/>
              </a:rPr>
              <a:t>Nourish Heart Fire.”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t>
            </a:r>
            <a:r>
              <a:rPr b="0" lang="en-US" sz="2000" spc="-1" strike="noStrike">
                <a:solidFill>
                  <a:srgbClr val="000000"/>
                </a:solidFill>
                <a:latin typeface="Times New Roman"/>
                <a:ea typeface="Times New Roman"/>
              </a:rPr>
              <a:t>Tonify Dampness in Middle </a:t>
            </a:r>
            <a:r>
              <a:rPr b="0" i="1" lang="en-US" sz="2000" spc="-1" strike="noStrike">
                <a:solidFill>
                  <a:srgbClr val="000000"/>
                </a:solidFill>
                <a:latin typeface="Times New Roman"/>
                <a:ea typeface="Times New Roman"/>
              </a:rPr>
              <a:t>Jiao.”</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t>
            </a:r>
            <a:r>
              <a:rPr b="0" lang="en-US" sz="2000" spc="-1" strike="noStrike">
                <a:solidFill>
                  <a:srgbClr val="000000"/>
                </a:solidFill>
                <a:latin typeface="Times New Roman"/>
                <a:ea typeface="Times New Roman"/>
              </a:rPr>
              <a:t>Stagnate Liver and Gallbladder </a:t>
            </a:r>
            <a:r>
              <a:rPr b="0" i="1" lang="en-US" sz="2000" spc="-1" strike="noStrike">
                <a:solidFill>
                  <a:srgbClr val="000000"/>
                </a:solidFill>
                <a:latin typeface="Times New Roman"/>
                <a:ea typeface="Times New Roman"/>
              </a:rPr>
              <a:t>qi.</a:t>
            </a:r>
            <a:r>
              <a:rPr b="0" lang="en-US" sz="2000" spc="-1" strike="noStrike">
                <a:solidFill>
                  <a:srgbClr val="000000"/>
                </a:solidFill>
                <a:latin typeface="Times New Roman"/>
                <a:ea typeface="Times New Roman"/>
              </a:rPr>
              <a:t>”</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t>
            </a:r>
            <a:r>
              <a:rPr b="0" lang="en-US" sz="2000" spc="-1" strike="noStrike">
                <a:solidFill>
                  <a:srgbClr val="000000"/>
                </a:solidFill>
                <a:latin typeface="Times New Roman"/>
                <a:ea typeface="Times New Roman"/>
              </a:rPr>
              <a:t>Dispel everything.”</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This part is easy, no?</a:t>
            </a:r>
            <a:endParaRPr b="0" lang="en-US" sz="2000" spc="-1" strike="noStrike">
              <a:solidFill>
                <a:srgbClr val="000000"/>
              </a:solidFill>
              <a:latin typeface="Arial"/>
            </a:endParaRPr>
          </a:p>
        </p:txBody>
      </p:sp>
      <p:sp>
        <p:nvSpPr>
          <p:cNvPr id="31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DBD1C6F3-5286-4430-B02B-E4E4450C0172}"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13"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Quantifiable Benchmarks and Outcomes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Vital signs</a:t>
            </a:r>
            <a:endParaRPr b="0" lang="en-US" sz="16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Mini-mental status exam or other standard tests of cognitive function, memory, etc.</a:t>
            </a:r>
            <a:endParaRPr b="0" lang="en-US" sz="16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Reflexes (0-4 scale)</a:t>
            </a:r>
            <a:endParaRPr b="0" lang="en-US" sz="1600" spc="-1" strike="noStrike">
              <a:solidFill>
                <a:srgbClr val="000000"/>
              </a:solidFill>
              <a:latin typeface="Arial"/>
            </a:endParaRPr>
          </a:p>
          <a:p>
            <a:pPr marL="457200" indent="-329760">
              <a:lnSpc>
                <a:spcPct val="115000"/>
              </a:lnSpc>
              <a:buClr>
                <a:srgbClr val="cc0000"/>
              </a:buClr>
              <a:buFont typeface="Times New Roman"/>
              <a:buChar char="●"/>
            </a:pPr>
            <a:r>
              <a:rPr b="0" lang="en-US" sz="1600" spc="-1" strike="noStrike">
                <a:solidFill>
                  <a:srgbClr val="cc0000"/>
                </a:solidFill>
                <a:latin typeface="Times New Roman"/>
                <a:ea typeface="Times New Roman"/>
              </a:rPr>
              <a:t>Sensory  function (2-point discrimination)</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Tenderness (1-4 scale)</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Joint range-of-motion (degrees, measurement method)</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Strength (0-5 scale, dynamometer readings)</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Algometer readings (painful pressure tolerance)</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Measurements (limb girth, size of swellings, skin lesions, etc.)</a:t>
            </a:r>
            <a:endParaRPr b="0" lang="en-US" sz="1600" spc="-1" strike="noStrike">
              <a:solidFill>
                <a:srgbClr val="000000"/>
              </a:solidFill>
              <a:latin typeface="Arial"/>
            </a:endParaRPr>
          </a:p>
          <a:p>
            <a:pPr marL="4572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Values from labs, imaging and other special studies</a:t>
            </a: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p:txBody>
      </p:sp>
      <p:sp>
        <p:nvSpPr>
          <p:cNvPr id="31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B41D990-F72D-45E3-8CBA-0D67B6F1848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16"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Qualitative Objective Findings and Outcomes</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Qualities of:</a:t>
            </a:r>
            <a:endParaRPr b="0" lang="en-US" sz="18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cc0000"/>
                </a:solidFill>
                <a:latin typeface="Times New Roman"/>
                <a:ea typeface="Times New Roman"/>
              </a:rPr>
              <a:t>Heart, lung, abdominal sounds</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Tongue and pulse</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Affect, demeanor</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Speech, cooperativeness, alertness, cognitive function</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lang="en-US" sz="1600" spc="-1" strike="noStrike">
                <a:solidFill>
                  <a:srgbClr val="000000"/>
                </a:solidFill>
                <a:latin typeface="Times New Roman"/>
                <a:ea typeface="Times New Roman"/>
              </a:rPr>
              <a:t>Skin texture, turgor, temperature, vascularization, etc.</a:t>
            </a:r>
            <a:endParaRPr b="0" lang="en-US" sz="16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Pain absence/presence and severity upon provocative testing</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Findings of special examinations and tests. </a:t>
            </a:r>
            <a:r>
              <a:rPr b="0" i="1" lang="en-US" sz="1800" spc="-1" strike="noStrike">
                <a:solidFill>
                  <a:srgbClr val="000000"/>
                </a:solidFill>
                <a:latin typeface="Times New Roman"/>
                <a:ea typeface="Times New Roman"/>
              </a:rPr>
              <a:t>Examples:</a:t>
            </a:r>
            <a:endParaRPr b="0" lang="en-US" sz="1800" spc="-1" strike="noStrike">
              <a:solidFill>
                <a:srgbClr val="000000"/>
              </a:solidFill>
              <a:latin typeface="Arial"/>
            </a:endParaRPr>
          </a:p>
          <a:p>
            <a:pPr lvl="1" marL="9144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a:t>
            </a:r>
            <a:r>
              <a:rPr b="0" i="1" lang="en-US" sz="1600" spc="-1" strike="noStrike">
                <a:solidFill>
                  <a:srgbClr val="000000"/>
                </a:solidFill>
                <a:latin typeface="Times New Roman"/>
                <a:ea typeface="Times New Roman"/>
              </a:rPr>
              <a:t>Decreased acromio-clavicular joint hypermobility to passive stress.”</a:t>
            </a:r>
            <a:endParaRPr b="0" lang="en-US" sz="1600" spc="-1" strike="noStrike">
              <a:solidFill>
                <a:srgbClr val="000000"/>
              </a:solidFill>
              <a:latin typeface="Arial"/>
            </a:endParaRPr>
          </a:p>
          <a:p>
            <a:pPr lvl="1" marL="9144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a:t>
            </a:r>
            <a:r>
              <a:rPr b="0" i="1" lang="en-US" sz="1600" spc="-1" strike="noStrike">
                <a:solidFill>
                  <a:srgbClr val="000000"/>
                </a:solidFill>
                <a:latin typeface="Times New Roman"/>
                <a:ea typeface="Times New Roman"/>
              </a:rPr>
              <a:t>Increased odor identification to olfactory testing.”</a:t>
            </a: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a:p>
            <a:pPr>
              <a:lnSpc>
                <a:spcPct val="115000"/>
              </a:lnSpc>
            </a:pPr>
            <a:endParaRPr b="0" lang="en-US" sz="1600" spc="-1" strike="noStrike">
              <a:solidFill>
                <a:srgbClr val="000000"/>
              </a:solidFill>
              <a:latin typeface="Arial"/>
            </a:endParaRPr>
          </a:p>
        </p:txBody>
      </p:sp>
      <p:sp>
        <p:nvSpPr>
          <p:cNvPr id="31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3D77052-ABE9-4FA8-ACC1-C7D8327989C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19"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Patient Health Education</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Document your explanations and their understanding of their condition. </a:t>
            </a:r>
            <a:r>
              <a:rPr b="0" i="1" lang="en-US" sz="1800" spc="-1" strike="noStrike">
                <a:solidFill>
                  <a:srgbClr val="000000"/>
                </a:solidFill>
                <a:latin typeface="Times New Roman"/>
                <a:ea typeface="Times New Roman"/>
              </a:rPr>
              <a:t>Example:</a:t>
            </a:r>
            <a:endParaRPr b="0" lang="en-US" sz="1800" spc="-1" strike="noStrike">
              <a:solidFill>
                <a:srgbClr val="000000"/>
              </a:solidFill>
              <a:latin typeface="Arial"/>
            </a:endParaRPr>
          </a:p>
          <a:p>
            <a:pPr lvl="1" marL="914400" indent="-336240">
              <a:lnSpc>
                <a:spcPct val="115000"/>
              </a:lnSpc>
              <a:buClr>
                <a:srgbClr val="000000"/>
              </a:buClr>
              <a:buFont typeface="Times New Roman"/>
              <a:buChar char="○"/>
            </a:pPr>
            <a:r>
              <a:rPr b="0" i="1" lang="en-US" sz="1700" spc="-1" strike="noStrike">
                <a:solidFill>
                  <a:srgbClr val="000000"/>
                </a:solidFill>
                <a:latin typeface="Times New Roman"/>
                <a:ea typeface="Times New Roman"/>
              </a:rPr>
              <a:t>“</a:t>
            </a:r>
            <a:r>
              <a:rPr b="0" i="1" lang="en-US" sz="1700" spc="-1" strike="noStrike">
                <a:solidFill>
                  <a:srgbClr val="000000"/>
                </a:solidFill>
                <a:latin typeface="Times New Roman"/>
                <a:ea typeface="Times New Roman"/>
              </a:rPr>
              <a:t>I explained my impressions to the patient in layperson’s terms, as well as the signs, symptoms and risks of radiculopathy including progressive and irreversible nerve damage, pain, numbness, and disability, and that acupuncture alone may be insufficient to prevent such developments, and further evaluation and treatment may be required. The patient expressed a good understanding of my explanation, and agreed to promptly inform all attending medical providers of any worsening of symptoms including pain, numbness, weakness, and loss of function. All the patient's questions in this regard were answered to their satisfaction.”</a:t>
            </a:r>
            <a:endParaRPr b="0" lang="en-US" sz="1700" spc="-1" strike="noStrike">
              <a:solidFill>
                <a:srgbClr val="000000"/>
              </a:solidFill>
              <a:latin typeface="Arial"/>
            </a:endParaRPr>
          </a:p>
          <a:p>
            <a:pPr>
              <a:lnSpc>
                <a:spcPct val="115000"/>
              </a:lnSpc>
            </a:pPr>
            <a:endParaRPr b="0" lang="en-US" sz="1700" spc="-1" strike="noStrike">
              <a:solidFill>
                <a:srgbClr val="000000"/>
              </a:solidFill>
              <a:latin typeface="Arial"/>
            </a:endParaRPr>
          </a:p>
        </p:txBody>
      </p:sp>
      <p:sp>
        <p:nvSpPr>
          <p:cNvPr id="32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77E7539-60A9-4453-BF69-BC363B2F00BD}"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73" name="TextShape 2"/>
          <p:cNvSpPr txBox="1"/>
          <p:nvPr/>
        </p:nvSpPr>
        <p:spPr>
          <a:xfrm>
            <a:off x="287280" y="1105920"/>
            <a:ext cx="8476560" cy="3869640"/>
          </a:xfrm>
          <a:prstGeom prst="rect">
            <a:avLst/>
          </a:prstGeom>
          <a:solidFill>
            <a:srgbClr val="b6d7a8"/>
          </a:solidFill>
          <a:ln w="9360">
            <a:solidFill>
              <a:srgbClr val="b6d7a8"/>
            </a:solidFill>
            <a:round/>
          </a:ln>
        </p:spPr>
        <p:txBody>
          <a:bodyPr tIns="91440" bIns="91440">
            <a:noAutofit/>
          </a:bodyPr>
          <a:p>
            <a:pPr algn="ctr">
              <a:lnSpc>
                <a:spcPct val="100000"/>
              </a:lnSpc>
            </a:pPr>
            <a:r>
              <a:rPr b="1" lang="en-US" sz="2400" spc="-1" strike="noStrike" u="sng">
                <a:solidFill>
                  <a:srgbClr val="000000"/>
                </a:solidFill>
                <a:uFillTx/>
                <a:latin typeface="Times New Roman"/>
                <a:ea typeface="Times New Roman"/>
              </a:rPr>
              <a:t>Rule # 2 re: Coordination of Care    </a:t>
            </a:r>
            <a:endParaRPr b="0" lang="en-US" sz="2400" spc="-1" strike="noStrike">
              <a:solidFill>
                <a:srgbClr val="000000"/>
              </a:solidFill>
              <a:latin typeface="Arial"/>
            </a:endParaRPr>
          </a:p>
          <a:p>
            <a:pPr algn="ctr">
              <a:lnSpc>
                <a:spcPct val="100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What if a patient’s record needs to be accessed immediately by emergency services personnel? Is the record sufficiently organized, accessible, comprehensible and complete (diseases, Rxs, allergies, implants, etc)?</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Clear, concise, precise, and easy to understand notes </a:t>
            </a:r>
            <a:r>
              <a:rPr b="0" i="1" lang="en-US" sz="2000" spc="-1" strike="noStrike">
                <a:solidFill>
                  <a:srgbClr val="000000"/>
                </a:solidFill>
                <a:latin typeface="Times New Roman"/>
                <a:ea typeface="Times New Roman"/>
              </a:rPr>
              <a:t>in medical terminology accessible to the reader</a:t>
            </a:r>
            <a:r>
              <a:rPr b="0" lang="en-US" sz="2000" spc="-1" strike="noStrike">
                <a:solidFill>
                  <a:srgbClr val="000000"/>
                </a:solidFill>
                <a:latin typeface="Times New Roman"/>
                <a:ea typeface="Times New Roman"/>
              </a:rPr>
              <a:t> can assist other providers with understanding your care, and providing their care.</a:t>
            </a:r>
            <a:endParaRPr b="0" lang="en-US" sz="2000" spc="-1" strike="noStrike">
              <a:solidFill>
                <a:srgbClr val="000000"/>
              </a:solidFill>
              <a:latin typeface="Arial"/>
            </a:endParaRPr>
          </a:p>
          <a:p>
            <a:pPr marL="4572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Professional and informative records are our best calling card with other medical providers, and help with building reputation, referral relationships.</a:t>
            </a:r>
            <a:endParaRPr b="0" lang="en-US" sz="2000" spc="-1" strike="noStrike">
              <a:solidFill>
                <a:srgbClr val="000000"/>
              </a:solidFill>
              <a:latin typeface="Arial"/>
            </a:endParaRPr>
          </a:p>
        </p:txBody>
      </p:sp>
      <p:sp>
        <p:nvSpPr>
          <p:cNvPr id="7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97D579BC-04C4-4444-A029-84480B1488AB}" type="slidenum">
              <a:rPr b="0" lang="en-US" sz="900" spc="-1" strike="noStrike">
                <a:solidFill>
                  <a:srgbClr val="424242"/>
                </a:solidFill>
                <a:latin typeface="Nunito"/>
                <a:ea typeface="Nunito"/>
              </a:rPr>
              <a:t>1</a:t>
            </a:fld>
            <a:endParaRPr b="0" lang="en-US" sz="900" spc="-1" strike="noStrike">
              <a:latin typeface="Times New Roman"/>
            </a:endParaRPr>
          </a:p>
        </p:txBody>
      </p:sp>
      <p:sp>
        <p:nvSpPr>
          <p:cNvPr id="75" name="CustomShape 4"/>
          <p:cNvSpPr/>
          <p:nvPr/>
        </p:nvSpPr>
        <p:spPr>
          <a:xfrm>
            <a:off x="756000" y="883080"/>
            <a:ext cx="1106640" cy="1106640"/>
          </a:xfrm>
          <a:prstGeom prst="mathPlus">
            <a:avLst>
              <a:gd name="adj1" fmla="val 23520"/>
            </a:avLst>
          </a:prstGeom>
          <a:solidFill>
            <a:srgbClr val="ff0000"/>
          </a:solidFill>
          <a:ln w="9360">
            <a:solidFill>
              <a:schemeClr val="dk2"/>
            </a:solidFill>
            <a:round/>
          </a:ln>
        </p:spPr>
        <p:style>
          <a:lnRef idx="0"/>
          <a:fillRef idx="0"/>
          <a:effectRef idx="0"/>
          <a:fontRef idx="minor"/>
        </p:style>
      </p:sp>
      <p:sp>
        <p:nvSpPr>
          <p:cNvPr id="76" name="CustomShape 5"/>
          <p:cNvSpPr/>
          <p:nvPr/>
        </p:nvSpPr>
        <p:spPr>
          <a:xfrm>
            <a:off x="7496280" y="883080"/>
            <a:ext cx="1106640" cy="1106640"/>
          </a:xfrm>
          <a:prstGeom prst="mathPlus">
            <a:avLst>
              <a:gd name="adj1" fmla="val 23520"/>
            </a:avLst>
          </a:prstGeom>
          <a:solidFill>
            <a:srgbClr val="ff0000"/>
          </a:solidFill>
          <a:ln w="9360">
            <a:solidFill>
              <a:schemeClr val="dk2"/>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22"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More Essential Contents</a:t>
            </a:r>
            <a:endParaRPr b="0" lang="en-US" sz="2400" spc="-1" strike="noStrike">
              <a:solidFill>
                <a:srgbClr val="000000"/>
              </a:solidFill>
              <a:latin typeface="Arial"/>
            </a:endParaRPr>
          </a:p>
          <a:p>
            <a:pPr marL="457200">
              <a:lnSpc>
                <a:spcPct val="115000"/>
              </a:lnSpc>
            </a:pPr>
            <a:endParaRPr b="0" lang="en-US" sz="24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Special diagnostic studies recommended or ordered</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Referrals for further evaluation and treatment</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Treatment, diagnostic studies deferred or declined, as well as reason (“e.g. per patient preference” or ‘pending further evaluation” etc.)</a:t>
            </a:r>
            <a:endParaRPr b="0" lang="en-US" sz="18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Frequency, duration, and re-evaluation timeline. </a:t>
            </a:r>
            <a:endParaRPr b="0" lang="en-US" sz="1800" spc="-1" strike="noStrike">
              <a:solidFill>
                <a:srgbClr val="000000"/>
              </a:solidFill>
              <a:latin typeface="Arial"/>
            </a:endParaRPr>
          </a:p>
          <a:p>
            <a:pPr lvl="1" marL="1371600" indent="-329760">
              <a:lnSpc>
                <a:spcPct val="115000"/>
              </a:lnSpc>
              <a:buClr>
                <a:srgbClr val="000000"/>
              </a:buClr>
              <a:buFont typeface="Times New Roman"/>
              <a:buChar char="○"/>
            </a:pPr>
            <a:r>
              <a:rPr b="0" i="1" lang="en-US" sz="1600" spc="-1" strike="noStrike">
                <a:solidFill>
                  <a:srgbClr val="000000"/>
                </a:solidFill>
                <a:latin typeface="Times New Roman"/>
                <a:ea typeface="Times New Roman"/>
              </a:rPr>
              <a:t>Example: “6-8 visits over 3-4 weeks, followed by re-evaluation.”</a:t>
            </a:r>
            <a:endParaRPr b="0" lang="en-US" sz="16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Home/self-care, ergonomic and lifestyle modifications, etc.</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Risks of non-treatment, prognosis with/without treatment.</a:t>
            </a:r>
            <a:endParaRPr b="0" lang="en-US" sz="1800" spc="-1" strike="noStrike">
              <a:solidFill>
                <a:srgbClr val="000000"/>
              </a:solidFill>
              <a:latin typeface="Arial"/>
            </a:endParaRPr>
          </a:p>
          <a:p>
            <a:pPr marL="4572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Patient’s understanding of, agreement with, and voluntary request to continue</a:t>
            </a:r>
            <a:endParaRPr b="0" lang="en-US" sz="1800" spc="-1" strike="noStrike">
              <a:solidFill>
                <a:srgbClr val="000000"/>
              </a:solidFill>
              <a:latin typeface="Arial"/>
            </a:endParaRPr>
          </a:p>
        </p:txBody>
      </p:sp>
      <p:sp>
        <p:nvSpPr>
          <p:cNvPr id="32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EB45120-CEE1-4D7A-A5B8-C1F76B54E72A}"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25"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What E&amp;M code does your assessment justify?</a:t>
            </a:r>
            <a:endParaRPr b="0" lang="en-US" sz="2400" spc="-1" strike="noStrike">
              <a:solidFill>
                <a:srgbClr val="000000"/>
              </a:solidFill>
              <a:latin typeface="Arial"/>
            </a:endParaRPr>
          </a:p>
          <a:p>
            <a:pPr marL="457200" algn="ctr">
              <a:lnSpc>
                <a:spcPct val="115000"/>
              </a:lnSpc>
            </a:pPr>
            <a:r>
              <a:rPr b="0" i="1" lang="en-US" sz="2000" spc="-1" strike="noStrike">
                <a:solidFill>
                  <a:srgbClr val="000000"/>
                </a:solidFill>
                <a:latin typeface="Times New Roman"/>
                <a:ea typeface="Times New Roman"/>
              </a:rPr>
              <a:t>Based on extent and complexity of history, exam, and decision-making--</a:t>
            </a:r>
            <a:endParaRPr b="0" lang="en-US" sz="2000" spc="-1" strike="noStrike">
              <a:solidFill>
                <a:srgbClr val="000000"/>
              </a:solidFill>
              <a:latin typeface="Arial"/>
            </a:endParaRPr>
          </a:p>
          <a:p>
            <a:pPr marL="457200" algn="ctr">
              <a:lnSpc>
                <a:spcPct val="115000"/>
              </a:lnSpc>
            </a:pPr>
            <a:r>
              <a:rPr b="0" i="1" lang="en-US" sz="2000" spc="-1" strike="noStrike">
                <a:solidFill>
                  <a:srgbClr val="000000"/>
                </a:solidFill>
                <a:latin typeface="Times New Roman"/>
                <a:ea typeface="Times New Roman"/>
              </a:rPr>
              <a:t>Not on how much time it takes!</a:t>
            </a:r>
            <a:endParaRPr b="0" lang="en-US" sz="2000" spc="-1" strike="noStrike">
              <a:solidFill>
                <a:srgbClr val="000000"/>
              </a:solidFill>
              <a:latin typeface="Arial"/>
            </a:endParaRPr>
          </a:p>
          <a:p>
            <a:pPr marL="457200" algn="ctr">
              <a:lnSpc>
                <a:spcPct val="115000"/>
              </a:lnSpc>
            </a:pPr>
            <a:endParaRPr b="0" lang="en-US" sz="20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99201: Straightforward, problem-focussed </a:t>
            </a:r>
            <a:endParaRPr b="0" lang="en-US" sz="20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99202: Straightforward, expanded problem-focussed</a:t>
            </a:r>
            <a:endParaRPr b="0" lang="en-US" sz="20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99203: Low complexity, detailed</a:t>
            </a:r>
            <a:endParaRPr b="0" lang="en-US" sz="20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99204: Moderate complexity, comprehensive</a:t>
            </a:r>
            <a:endParaRPr b="0" lang="en-US" sz="20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99205: Highly complex, comprehensive</a:t>
            </a:r>
            <a:endParaRPr b="0" lang="en-US" sz="20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 </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32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278C4B7-538D-4B96-AAEA-710581EF7754}"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28"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What E&amp;M code does your assessment justify?</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99201, 99211: </a:t>
            </a:r>
            <a:r>
              <a:rPr b="0" i="1" lang="en-US" sz="2200" spc="-1" strike="noStrike">
                <a:solidFill>
                  <a:srgbClr val="000000"/>
                </a:solidFill>
                <a:latin typeface="Times New Roman"/>
                <a:ea typeface="Times New Roman"/>
              </a:rPr>
              <a:t>too low for an initial eval for a primary care acupuncturist</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Type of decision-making: straightforward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History and exam: problem-focussed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Number of diagnoses or treatment options: 1 or less</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Amount or complexity of data: minimal</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Highest risk level: minimal</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i="1" lang="en-US" sz="2200" spc="-1" strike="noStrike">
                <a:solidFill>
                  <a:srgbClr val="000000"/>
                </a:solidFill>
                <a:latin typeface="Times New Roman"/>
                <a:ea typeface="Times New Roman"/>
              </a:rPr>
              <a:t>Typical </a:t>
            </a:r>
            <a:r>
              <a:rPr b="0" lang="en-US" sz="2200" spc="-1" strike="noStrike">
                <a:solidFill>
                  <a:srgbClr val="000000"/>
                </a:solidFill>
                <a:latin typeface="Times New Roman"/>
                <a:ea typeface="Times New Roman"/>
              </a:rPr>
              <a:t>time: NP 10 minutes, EP 5 minutes</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32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C2C3263-0EB7-4876-AAD2-6A08F95F515A}"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31"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What E&amp;M code does your assessment justify?</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99202, 99212: </a:t>
            </a:r>
            <a:r>
              <a:rPr b="0" i="1" lang="en-US" sz="2200" spc="-1" strike="noStrike">
                <a:solidFill>
                  <a:srgbClr val="000000"/>
                </a:solidFill>
                <a:latin typeface="Times New Roman"/>
                <a:ea typeface="Times New Roman"/>
              </a:rPr>
              <a:t>common for a primary care acupuncturist</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Decision-making: straightforward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History and exam: expanded problem-focussed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Number of diagnoses or treatment options: limited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Amount or complexity of data: limited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Highest risk level: low</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i="1" lang="en-US" sz="2200" spc="-1" strike="noStrike">
                <a:solidFill>
                  <a:srgbClr val="000000"/>
                </a:solidFill>
                <a:latin typeface="Times New Roman"/>
                <a:ea typeface="Times New Roman"/>
              </a:rPr>
              <a:t>Typical </a:t>
            </a:r>
            <a:r>
              <a:rPr b="0" lang="en-US" sz="2200" spc="-1" strike="noStrike">
                <a:solidFill>
                  <a:srgbClr val="000000"/>
                </a:solidFill>
                <a:latin typeface="Times New Roman"/>
                <a:ea typeface="Times New Roman"/>
              </a:rPr>
              <a:t>time: NP 20 minutes, EP 10 minutes</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33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740F49A6-4EEF-4B42-BE64-4F21A8B13756}"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34"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What E&amp;M code does your assessment justify?</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99203, 99213: </a:t>
            </a:r>
            <a:r>
              <a:rPr b="0" i="1" lang="en-US" sz="2200" spc="-1" strike="noStrike">
                <a:solidFill>
                  <a:srgbClr val="000000"/>
                </a:solidFill>
                <a:latin typeface="Times New Roman"/>
                <a:ea typeface="Times New Roman"/>
              </a:rPr>
              <a:t>very common for a primary care acupuncturist</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Decision-making: low-complexity</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History and exam: detailed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Number of diagnoses or treatment options: limited</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Amount or complexity of data: moderate</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Highest risk level: moderate</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i="1" lang="en-US" sz="2200" spc="-1" strike="noStrike">
                <a:solidFill>
                  <a:srgbClr val="000000"/>
                </a:solidFill>
                <a:latin typeface="Times New Roman"/>
                <a:ea typeface="Times New Roman"/>
              </a:rPr>
              <a:t>Typical </a:t>
            </a:r>
            <a:r>
              <a:rPr b="0" lang="en-US" sz="2200" spc="-1" strike="noStrike">
                <a:solidFill>
                  <a:srgbClr val="000000"/>
                </a:solidFill>
                <a:latin typeface="Times New Roman"/>
                <a:ea typeface="Times New Roman"/>
              </a:rPr>
              <a:t>time: NP 30 minutes, EP 15 minutes</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33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BB78DD6-9C7D-42F8-9602-8C43104FE9D9}"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37"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What E&amp;M code does your assessment justify?</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99204, 99214: </a:t>
            </a:r>
            <a:r>
              <a:rPr b="0" i="1" lang="en-US" sz="2200" spc="-1" strike="noStrike">
                <a:solidFill>
                  <a:srgbClr val="000000"/>
                </a:solidFill>
                <a:latin typeface="Times New Roman"/>
                <a:ea typeface="Times New Roman"/>
              </a:rPr>
              <a:t> less common for a primary care acupuncturist</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Decision-making:  moderate complexity</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History and exam: comprehensive</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Number of diagnoses or treatment options: multiple</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Amount or complexity of data: moderate</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lang="en-US" sz="2200" spc="-1" strike="noStrike">
                <a:solidFill>
                  <a:srgbClr val="000000"/>
                </a:solidFill>
                <a:latin typeface="Times New Roman"/>
                <a:ea typeface="Times New Roman"/>
              </a:rPr>
              <a:t>Highest risk level: moderate</a:t>
            </a:r>
            <a:endParaRPr b="0" lang="en-US" sz="2200" spc="-1" strike="noStrike">
              <a:solidFill>
                <a:srgbClr val="000000"/>
              </a:solidFill>
              <a:latin typeface="Arial"/>
            </a:endParaRPr>
          </a:p>
          <a:p>
            <a:pPr marL="457200" indent="-367920">
              <a:lnSpc>
                <a:spcPct val="115000"/>
              </a:lnSpc>
              <a:buClr>
                <a:srgbClr val="000000"/>
              </a:buClr>
              <a:buFont typeface="Times New Roman"/>
              <a:buAutoNum type="arabicPeriod"/>
            </a:pPr>
            <a:r>
              <a:rPr b="0" i="1" lang="en-US" sz="2200" spc="-1" strike="noStrike">
                <a:solidFill>
                  <a:srgbClr val="000000"/>
                </a:solidFill>
                <a:latin typeface="Times New Roman"/>
                <a:ea typeface="Times New Roman"/>
              </a:rPr>
              <a:t>Typical </a:t>
            </a:r>
            <a:r>
              <a:rPr b="0" lang="en-US" sz="2200" spc="-1" strike="noStrike">
                <a:solidFill>
                  <a:srgbClr val="000000"/>
                </a:solidFill>
                <a:latin typeface="Times New Roman"/>
                <a:ea typeface="Times New Roman"/>
              </a:rPr>
              <a:t>time: NP 45 minutes, EP 25 minutes</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33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389048EE-29AA-4746-B6C6-EE19DBA5727B}"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40"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What E&amp;M code does your assessment justify?</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99205, 99215: </a:t>
            </a:r>
            <a:r>
              <a:rPr b="0" i="1" lang="en-US" sz="2200" spc="-1" strike="noStrike" u="sng">
                <a:solidFill>
                  <a:srgbClr val="000000"/>
                </a:solidFill>
                <a:uFillTx/>
                <a:latin typeface="Times New Roman"/>
                <a:ea typeface="Times New Roman"/>
              </a:rPr>
              <a:t>never</a:t>
            </a:r>
            <a:r>
              <a:rPr b="0" i="1" lang="en-US" sz="2200" spc="-1" strike="noStrike">
                <a:solidFill>
                  <a:srgbClr val="000000"/>
                </a:solidFill>
                <a:latin typeface="Times New Roman"/>
                <a:ea typeface="Times New Roman"/>
              </a:rPr>
              <a:t> for an acupuncturist. </a:t>
            </a:r>
            <a:r>
              <a:rPr b="0" i="1" lang="en-US" sz="2200" spc="-1" strike="noStrike">
                <a:solidFill>
                  <a:srgbClr val="cc0000"/>
                </a:solidFill>
                <a:latin typeface="Times New Roman"/>
                <a:ea typeface="Times New Roman"/>
              </a:rPr>
              <a:t>Red Flag for insurance fraud.</a:t>
            </a:r>
            <a:endParaRPr b="0" lang="en-US" sz="22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Decision-making:  highly complex</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History and exam: comprehensive</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Number of diagnoses or treatment options: extensive</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Amount or complexity of data: high</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lang="en-US" sz="1800" spc="-1" strike="noStrike">
                <a:solidFill>
                  <a:srgbClr val="000000"/>
                </a:solidFill>
                <a:latin typeface="Times New Roman"/>
                <a:ea typeface="Times New Roman"/>
              </a:rPr>
              <a:t>Highest risk level: high </a:t>
            </a:r>
            <a:r>
              <a:rPr b="0" i="1" lang="en-US" sz="1800" spc="-1" strike="noStrike">
                <a:solidFill>
                  <a:srgbClr val="000000"/>
                </a:solidFill>
                <a:latin typeface="Times New Roman"/>
                <a:ea typeface="Times New Roman"/>
              </a:rPr>
              <a:t>(e.g. if the condition is this urgent, they should be referred out to emergency/hospital care).</a:t>
            </a: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a:pPr>
            <a:r>
              <a:rPr b="0" i="1" lang="en-US" sz="1800" spc="-1" strike="noStrike">
                <a:solidFill>
                  <a:srgbClr val="000000"/>
                </a:solidFill>
                <a:latin typeface="Times New Roman"/>
                <a:ea typeface="Times New Roman"/>
              </a:rPr>
              <a:t>Typical </a:t>
            </a:r>
            <a:r>
              <a:rPr b="0" lang="en-US" sz="1800" spc="-1" strike="noStrike">
                <a:solidFill>
                  <a:srgbClr val="000000"/>
                </a:solidFill>
                <a:latin typeface="Times New Roman"/>
                <a:ea typeface="Times New Roman"/>
              </a:rPr>
              <a:t>time: NP 60 minutes, EP 40 minutes</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34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DCB3BF23-FC55-4D50-9C95-08BD4235CEBD}"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43" name="TextShape 2"/>
          <p:cNvSpPr txBox="1"/>
          <p:nvPr/>
        </p:nvSpPr>
        <p:spPr>
          <a:xfrm>
            <a:off x="333720" y="1036800"/>
            <a:ext cx="8476560" cy="400140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Appropriate Use of Follow-up E&amp;M</a:t>
            </a:r>
            <a:endParaRPr b="0" lang="en-US" sz="2400" spc="-1" strike="noStrike">
              <a:solidFill>
                <a:srgbClr val="000000"/>
              </a:solidFill>
              <a:latin typeface="Arial"/>
            </a:endParaRPr>
          </a:p>
          <a:p>
            <a:pPr marL="457200" algn="ctr">
              <a:lnSpc>
                <a:spcPct val="115000"/>
              </a:lnSpc>
            </a:pPr>
            <a:r>
              <a:rPr b="0" i="1" lang="en-US" sz="1800" spc="-1" strike="noStrike">
                <a:solidFill>
                  <a:srgbClr val="000000"/>
                </a:solidFill>
                <a:latin typeface="Times New Roman"/>
                <a:ea typeface="Times New Roman"/>
              </a:rPr>
              <a:t>E&amp;M must be above and beyond routine follow up, and required by:</a:t>
            </a:r>
            <a:endParaRPr b="0" lang="en-US" sz="1800" spc="-1" strike="noStrike">
              <a:solidFill>
                <a:srgbClr val="000000"/>
              </a:solidFill>
              <a:latin typeface="Arial"/>
            </a:endParaRPr>
          </a:p>
          <a:p>
            <a:pPr marL="457200" algn="ctr">
              <a:lnSpc>
                <a:spcPct val="115000"/>
              </a:lnSpc>
            </a:pPr>
            <a:endParaRPr b="0" lang="en-US" sz="18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A significantly new and different condition that you have not previously evaluated for that patient. </a:t>
            </a:r>
            <a:r>
              <a:rPr b="0" i="1" lang="en-US" sz="2000" spc="-1" strike="noStrike">
                <a:solidFill>
                  <a:srgbClr val="000000"/>
                </a:solidFill>
                <a:latin typeface="Times New Roman"/>
                <a:ea typeface="Times New Roman"/>
              </a:rPr>
              <a:t>Example:</a:t>
            </a:r>
            <a:r>
              <a:rPr b="0" lang="en-US" sz="2000" spc="-1" strike="noStrike">
                <a:solidFill>
                  <a:srgbClr val="000000"/>
                </a:solidFill>
                <a:latin typeface="Times New Roman"/>
                <a:ea typeface="Times New Roman"/>
              </a:rPr>
              <a:t> you’ve been treating insomnia, now patient requests treatment for shoulder joint pain for the first time.</a:t>
            </a:r>
            <a:endParaRPr b="0" lang="en-US" sz="20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Same patient/condition after a significant treatment hiatus (1 month +)</a:t>
            </a:r>
            <a:endParaRPr b="0" lang="en-US" sz="2000" spc="-1" strike="noStrike">
              <a:solidFill>
                <a:srgbClr val="000000"/>
              </a:solidFill>
              <a:latin typeface="Arial"/>
            </a:endParaRPr>
          </a:p>
          <a:p>
            <a:pPr marL="457200" indent="-355320">
              <a:lnSpc>
                <a:spcPct val="115000"/>
              </a:lnSpc>
              <a:buClr>
                <a:srgbClr val="000000"/>
              </a:buClr>
              <a:buFont typeface="Times New Roman"/>
              <a:buAutoNum type="arabicPeriod"/>
            </a:pPr>
            <a:r>
              <a:rPr b="0" lang="en-US" sz="2000" spc="-1" strike="noStrike">
                <a:solidFill>
                  <a:srgbClr val="000000"/>
                </a:solidFill>
                <a:latin typeface="Times New Roman"/>
                <a:ea typeface="Times New Roman"/>
              </a:rPr>
              <a:t>A periodic re-evaluation of treatment efficacy/necessity</a:t>
            </a:r>
            <a:endParaRPr b="0" lang="en-US" sz="2000" spc="-1" strike="noStrike">
              <a:solidFill>
                <a:srgbClr val="000000"/>
              </a:solidFill>
              <a:latin typeface="Arial"/>
            </a:endParaRPr>
          </a:p>
          <a:p>
            <a:pPr lvl="1" marL="9144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At the end of course of authorized treatment (HMO, Work Comp) </a:t>
            </a:r>
            <a:endParaRPr b="0" lang="en-US" sz="1800" spc="-1" strike="noStrike">
              <a:solidFill>
                <a:srgbClr val="000000"/>
              </a:solidFill>
              <a:latin typeface="Arial"/>
            </a:endParaRPr>
          </a:p>
          <a:p>
            <a:pPr lvl="1" marL="914400" indent="-342720">
              <a:lnSpc>
                <a:spcPct val="115000"/>
              </a:lnSpc>
              <a:buClr>
                <a:srgbClr val="000000"/>
              </a:buClr>
              <a:buFont typeface="Times New Roman"/>
              <a:buAutoNum type="alphaLcPeriod"/>
            </a:pPr>
            <a:r>
              <a:rPr b="0" lang="en-US" sz="1800" spc="-1" strike="noStrike">
                <a:solidFill>
                  <a:srgbClr val="000000"/>
                </a:solidFill>
                <a:latin typeface="Times New Roman"/>
                <a:ea typeface="Times New Roman"/>
              </a:rPr>
              <a:t>Not more often than 1/month or every 6-8 visits</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34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C4A6D0B6-C9DE-4746-AF17-B3354A7875DE}"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46" name="TextShape 2"/>
          <p:cNvSpPr txBox="1"/>
          <p:nvPr/>
        </p:nvSpPr>
        <p:spPr>
          <a:xfrm>
            <a:off x="333720" y="1036800"/>
            <a:ext cx="8476560" cy="400140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Appropriate Use of Follow-up E&amp;M (cont.)</a:t>
            </a:r>
            <a:endParaRPr b="0" lang="en-US" sz="2400" spc="-1" strike="noStrike">
              <a:solidFill>
                <a:srgbClr val="000000"/>
              </a:solidFill>
              <a:latin typeface="Arial"/>
            </a:endParaRPr>
          </a:p>
          <a:p>
            <a:pPr marL="457200" algn="ctr">
              <a:lnSpc>
                <a:spcPct val="115000"/>
              </a:lnSpc>
            </a:pPr>
            <a:r>
              <a:rPr b="0" i="1" lang="en-US" sz="1800" spc="-1" strike="noStrike">
                <a:solidFill>
                  <a:srgbClr val="000000"/>
                </a:solidFill>
                <a:latin typeface="Times New Roman"/>
                <a:ea typeface="Times New Roman"/>
              </a:rPr>
              <a:t>E&amp;M must be above and beyond routine follow up, and required by:</a:t>
            </a:r>
            <a:endParaRPr b="0" lang="en-US" sz="1800" spc="-1" strike="noStrike">
              <a:solidFill>
                <a:srgbClr val="000000"/>
              </a:solidFill>
              <a:latin typeface="Arial"/>
            </a:endParaRPr>
          </a:p>
          <a:p>
            <a:pPr marL="457200" algn="ctr">
              <a:lnSpc>
                <a:spcPct val="115000"/>
              </a:lnSpc>
            </a:pPr>
            <a:endParaRPr b="0" lang="en-US" sz="1800" spc="-1" strike="noStrike">
              <a:solidFill>
                <a:srgbClr val="000000"/>
              </a:solidFill>
              <a:latin typeface="Arial"/>
            </a:endParaRPr>
          </a:p>
          <a:p>
            <a:pPr marL="457200" indent="-342720">
              <a:lnSpc>
                <a:spcPct val="115000"/>
              </a:lnSpc>
              <a:buClr>
                <a:srgbClr val="000000"/>
              </a:buClr>
              <a:buFont typeface="Times New Roman"/>
              <a:buAutoNum type="arabicPeriod" startAt="4"/>
            </a:pPr>
            <a:r>
              <a:rPr b="0" lang="en-US" sz="1800" spc="-1" strike="noStrike">
                <a:solidFill>
                  <a:srgbClr val="000000"/>
                </a:solidFill>
                <a:latin typeface="Times New Roman"/>
                <a:ea typeface="Times New Roman"/>
              </a:rPr>
              <a:t>A significant change, or lack of change, in a condition you’ve been treating, </a:t>
            </a:r>
            <a:r>
              <a:rPr b="0" i="1" lang="en-US" sz="1800" spc="-1" strike="noStrike">
                <a:solidFill>
                  <a:srgbClr val="000000"/>
                </a:solidFill>
                <a:latin typeface="Times New Roman"/>
                <a:ea typeface="Times New Roman"/>
              </a:rPr>
              <a:t>or </a:t>
            </a:r>
            <a:r>
              <a:rPr b="0" lang="en-US" sz="1800" spc="-1" strike="noStrike">
                <a:solidFill>
                  <a:srgbClr val="000000"/>
                </a:solidFill>
                <a:latin typeface="Times New Roman"/>
                <a:ea typeface="Times New Roman"/>
              </a:rPr>
              <a:t>in your management of the condition:</a:t>
            </a:r>
            <a:endParaRPr b="0" lang="en-US" sz="1800" spc="-1" strike="noStrike">
              <a:solidFill>
                <a:srgbClr val="000000"/>
              </a:solidFill>
              <a:latin typeface="Arial"/>
            </a:endParaRPr>
          </a:p>
          <a:p>
            <a:pPr lvl="1" marL="914400" indent="-336240">
              <a:lnSpc>
                <a:spcPct val="115000"/>
              </a:lnSpc>
              <a:buClr>
                <a:srgbClr val="000000"/>
              </a:buClr>
              <a:buFont typeface="Times New Roman"/>
              <a:buAutoNum type="alphaLcPeriod"/>
            </a:pPr>
            <a:r>
              <a:rPr b="0" lang="en-US" sz="1700" spc="-1" strike="noStrike">
                <a:solidFill>
                  <a:srgbClr val="000000"/>
                </a:solidFill>
                <a:latin typeface="Times New Roman"/>
                <a:ea typeface="Times New Roman"/>
              </a:rPr>
              <a:t>Failure to improve, or worsening, after an adequate trial (6-8 tx? 1 month?)</a:t>
            </a:r>
            <a:endParaRPr b="0" lang="en-US" sz="1700" spc="-1" strike="noStrike">
              <a:solidFill>
                <a:srgbClr val="000000"/>
              </a:solidFill>
              <a:latin typeface="Arial"/>
            </a:endParaRPr>
          </a:p>
          <a:p>
            <a:pPr lvl="1" marL="914400" indent="-336240">
              <a:lnSpc>
                <a:spcPct val="115000"/>
              </a:lnSpc>
              <a:buClr>
                <a:srgbClr val="000000"/>
              </a:buClr>
              <a:buFont typeface="Times New Roman"/>
              <a:buAutoNum type="alphaLcPeriod"/>
            </a:pPr>
            <a:r>
              <a:rPr b="0" lang="en-US" sz="1700" spc="-1" strike="noStrike">
                <a:solidFill>
                  <a:srgbClr val="000000"/>
                </a:solidFill>
                <a:latin typeface="Times New Roman"/>
                <a:ea typeface="Times New Roman"/>
              </a:rPr>
              <a:t>Complications of the condition require significant additional E&amp;M: history and exam, diagnostic tests, referring out for consultation/additional care, etc. </a:t>
            </a:r>
            <a:r>
              <a:rPr b="0" i="1" lang="en-US" sz="1700" spc="-1" strike="noStrike">
                <a:solidFill>
                  <a:srgbClr val="000000"/>
                </a:solidFill>
                <a:latin typeface="Times New Roman"/>
                <a:ea typeface="Times New Roman"/>
              </a:rPr>
              <a:t>Example:</a:t>
            </a:r>
            <a:r>
              <a:rPr b="0" lang="en-US" sz="1700" spc="-1" strike="noStrike">
                <a:solidFill>
                  <a:srgbClr val="000000"/>
                </a:solidFill>
                <a:latin typeface="Times New Roman"/>
                <a:ea typeface="Times New Roman"/>
              </a:rPr>
              <a:t> neck pain has progressed to cervical radiculopathy.</a:t>
            </a:r>
            <a:endParaRPr b="0" lang="en-US" sz="1700" spc="-1" strike="noStrike">
              <a:solidFill>
                <a:srgbClr val="000000"/>
              </a:solidFill>
              <a:latin typeface="Arial"/>
            </a:endParaRPr>
          </a:p>
          <a:p>
            <a:pPr lvl="1" marL="914400" indent="-336240">
              <a:lnSpc>
                <a:spcPct val="115000"/>
              </a:lnSpc>
              <a:buClr>
                <a:srgbClr val="000000"/>
              </a:buClr>
              <a:buFont typeface="Times New Roman"/>
              <a:buAutoNum type="alphaLcPeriod"/>
            </a:pPr>
            <a:r>
              <a:rPr b="0" lang="en-US" sz="1700" spc="-1" strike="noStrike">
                <a:solidFill>
                  <a:srgbClr val="000000"/>
                </a:solidFill>
                <a:latin typeface="Times New Roman"/>
                <a:ea typeface="Times New Roman"/>
              </a:rPr>
              <a:t>You are transferring care to another provider, and need to evaluate and report patient’s current condition.</a:t>
            </a:r>
            <a:endParaRPr b="0" lang="en-US" sz="1700" spc="-1" strike="noStrike">
              <a:solidFill>
                <a:srgbClr val="000000"/>
              </a:solidFill>
              <a:latin typeface="Arial"/>
            </a:endParaRPr>
          </a:p>
          <a:p>
            <a:pPr lvl="1" marL="914400" indent="-336240">
              <a:lnSpc>
                <a:spcPct val="115000"/>
              </a:lnSpc>
              <a:buClr>
                <a:srgbClr val="000000"/>
              </a:buClr>
              <a:buFont typeface="Times New Roman"/>
              <a:buAutoNum type="alphaLcPeriod"/>
            </a:pPr>
            <a:r>
              <a:rPr b="0" lang="en-US" sz="1700" spc="-1" strike="noStrike">
                <a:solidFill>
                  <a:srgbClr val="000000"/>
                </a:solidFill>
                <a:latin typeface="Times New Roman"/>
                <a:ea typeface="Times New Roman"/>
              </a:rPr>
              <a:t>Condition is resolving, discharge is appropriate.</a:t>
            </a:r>
            <a:endParaRPr b="0" lang="en-US" sz="17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 </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34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9D41B4A7-DB36-4306-B8BE-7221E211B04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49" name="TextShape 2"/>
          <p:cNvSpPr txBox="1"/>
          <p:nvPr/>
        </p:nvSpPr>
        <p:spPr>
          <a:xfrm>
            <a:off x="333720" y="1036800"/>
            <a:ext cx="8476560" cy="400140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Documentation of E&amp;M</a:t>
            </a:r>
            <a:endParaRPr b="0" lang="en-US" sz="2400" spc="-1" strike="noStrike">
              <a:solidFill>
                <a:srgbClr val="000000"/>
              </a:solidFill>
              <a:latin typeface="Arial"/>
            </a:endParaRPr>
          </a:p>
          <a:p>
            <a:pPr>
              <a:lnSpc>
                <a:spcPct val="115000"/>
              </a:lnSpc>
            </a:pPr>
            <a:endParaRPr b="0" lang="en-US" sz="2400" spc="-1" strike="noStrike">
              <a:solidFill>
                <a:srgbClr val="000000"/>
              </a:solidFill>
              <a:latin typeface="Arial"/>
            </a:endParaRPr>
          </a:p>
          <a:p>
            <a:pPr>
              <a:lnSpc>
                <a:spcPct val="115000"/>
              </a:lnSpc>
            </a:pPr>
            <a:r>
              <a:rPr b="1" i="1" lang="en-US" sz="1800" spc="-1" strike="noStrike" u="sng">
                <a:solidFill>
                  <a:srgbClr val="000000"/>
                </a:solidFill>
                <a:uFillTx/>
                <a:latin typeface="Times New Roman"/>
                <a:ea typeface="Times New Roman"/>
              </a:rPr>
              <a:t>Example:</a:t>
            </a:r>
            <a:r>
              <a:rPr b="1" i="1" lang="en-US" sz="1800" spc="-1" strike="noStrike">
                <a:solidFill>
                  <a:srgbClr val="000000"/>
                </a:solidFill>
                <a:latin typeface="Times New Roman"/>
                <a:ea typeface="Times New Roman"/>
              </a:rPr>
              <a:t> </a:t>
            </a:r>
            <a:r>
              <a:rPr b="0" i="1" lang="en-US" sz="1800" spc="-1" strike="noStrike">
                <a:solidFill>
                  <a:srgbClr val="000000"/>
                </a:solidFill>
                <a:latin typeface="Times New Roman"/>
                <a:ea typeface="Times New Roman"/>
              </a:rPr>
              <a:t>“A total of 30 minutes was spent face-to-face evaluating the patient’s case including physical examination and baseline objective measures of functional status, records review, medical decision-making, coordination of care, and health education regarding diagnosis, prognosis, and treatment options, including side-effects, risks, and costs of acupuncture modalities.”</a:t>
            </a:r>
            <a:endParaRPr b="0" lang="en-US" sz="1800" spc="-1" strike="noStrike">
              <a:solidFill>
                <a:srgbClr val="000000"/>
              </a:solidFill>
              <a:latin typeface="Arial"/>
            </a:endParaRPr>
          </a:p>
          <a:p>
            <a:pPr marL="457200">
              <a:lnSpc>
                <a:spcPct val="115000"/>
              </a:lnSpc>
            </a:pPr>
            <a:endParaRPr b="0" lang="en-US" sz="1800" spc="-1" strike="noStrike">
              <a:solidFill>
                <a:srgbClr val="000000"/>
              </a:solidFill>
              <a:latin typeface="Arial"/>
            </a:endParaRPr>
          </a:p>
          <a:p>
            <a:pPr marL="457200">
              <a:lnSpc>
                <a:spcPct val="115000"/>
              </a:lnSpc>
            </a:pPr>
            <a:r>
              <a:rPr b="0" lang="en-US" sz="1800" spc="-1" strike="noStrike">
                <a:solidFill>
                  <a:srgbClr val="000000"/>
                </a:solidFill>
                <a:latin typeface="Times New Roman"/>
                <a:ea typeface="Times New Roman"/>
              </a:rPr>
              <a:t>★ </a:t>
            </a:r>
            <a:r>
              <a:rPr b="0" lang="en-US" sz="1800" spc="-1" strike="noStrike">
                <a:solidFill>
                  <a:srgbClr val="000000"/>
                </a:solidFill>
                <a:latin typeface="Times New Roman"/>
                <a:ea typeface="Times New Roman"/>
              </a:rPr>
              <a:t>This is a </a:t>
            </a:r>
            <a:r>
              <a:rPr b="0" i="1" lang="en-US" sz="1800" spc="-1" strike="noStrike">
                <a:solidFill>
                  <a:srgbClr val="000000"/>
                </a:solidFill>
                <a:latin typeface="Times New Roman"/>
                <a:ea typeface="Times New Roman"/>
              </a:rPr>
              <a:t>conclusion or</a:t>
            </a:r>
            <a:r>
              <a:rPr b="0" lang="en-US" sz="1800" spc="-1" strike="noStrike">
                <a:solidFill>
                  <a:srgbClr val="000000"/>
                </a:solidFill>
                <a:latin typeface="Times New Roman"/>
                <a:ea typeface="Times New Roman"/>
              </a:rPr>
              <a:t> </a:t>
            </a:r>
            <a:r>
              <a:rPr b="0" i="1" lang="en-US" sz="1800" spc="-1" strike="noStrike">
                <a:solidFill>
                  <a:srgbClr val="000000"/>
                </a:solidFill>
                <a:latin typeface="Times New Roman"/>
                <a:ea typeface="Times New Roman"/>
              </a:rPr>
              <a:t>summary</a:t>
            </a:r>
            <a:r>
              <a:rPr b="0" lang="en-US" sz="1800" spc="-1" strike="noStrike">
                <a:solidFill>
                  <a:srgbClr val="000000"/>
                </a:solidFill>
                <a:latin typeface="Times New Roman"/>
                <a:ea typeface="Times New Roman"/>
              </a:rPr>
              <a:t> which needs to be supported by and consistent with, </a:t>
            </a:r>
            <a:r>
              <a:rPr b="0" i="1" lang="en-US" sz="1800" spc="-1" strike="noStrike">
                <a:solidFill>
                  <a:srgbClr val="000000"/>
                </a:solidFill>
                <a:latin typeface="Times New Roman"/>
                <a:ea typeface="Times New Roman"/>
              </a:rPr>
              <a:t>and not a substitute for </a:t>
            </a:r>
            <a:r>
              <a:rPr b="0" lang="en-US" sz="1800" spc="-1" strike="noStrike">
                <a:solidFill>
                  <a:srgbClr val="000000"/>
                </a:solidFill>
                <a:latin typeface="Times New Roman"/>
                <a:ea typeface="Times New Roman"/>
              </a:rPr>
              <a:t>your prior documentation of your history, physical exam, assessment and treatment planning. ★</a:t>
            </a:r>
            <a:endParaRPr b="0" lang="en-US" sz="1800" spc="-1" strike="noStrike">
              <a:solidFill>
                <a:srgbClr val="000000"/>
              </a:solidFill>
              <a:latin typeface="Arial"/>
            </a:endParaRPr>
          </a:p>
          <a:p>
            <a:pPr marL="457200" algn="ctr">
              <a:lnSpc>
                <a:spcPct val="115000"/>
              </a:lnSpc>
            </a:pPr>
            <a:endParaRPr b="0" lang="en-US" sz="1800" spc="-1" strike="noStrike">
              <a:solidFill>
                <a:srgbClr val="000000"/>
              </a:solidFill>
              <a:latin typeface="Arial"/>
            </a:endParaRPr>
          </a:p>
          <a:p>
            <a:pPr>
              <a:lnSpc>
                <a:spcPct val="115000"/>
              </a:lnSpc>
            </a:pPr>
            <a:r>
              <a:rPr b="0" lang="en-US" sz="2200" spc="-1" strike="noStrike">
                <a:solidFill>
                  <a:srgbClr val="000000"/>
                </a:solidFill>
                <a:latin typeface="Times New Roman"/>
                <a:ea typeface="Times New Roman"/>
              </a:rPr>
              <a:t> </a:t>
            </a: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a:p>
            <a:pPr>
              <a:lnSpc>
                <a:spcPct val="115000"/>
              </a:lnSpc>
            </a:pPr>
            <a:endParaRPr b="0" lang="en-US" sz="2200" spc="-1" strike="noStrike">
              <a:solidFill>
                <a:srgbClr val="000000"/>
              </a:solidFill>
              <a:latin typeface="Arial"/>
            </a:endParaRPr>
          </a:p>
        </p:txBody>
      </p:sp>
      <p:sp>
        <p:nvSpPr>
          <p:cNvPr id="35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E0DF0D3-91A8-4EFF-9FDA-7313AC409A5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78" name="TextShape 2"/>
          <p:cNvSpPr txBox="1"/>
          <p:nvPr/>
        </p:nvSpPr>
        <p:spPr>
          <a:xfrm>
            <a:off x="287280" y="1105920"/>
            <a:ext cx="8476560" cy="3869640"/>
          </a:xfrm>
          <a:prstGeom prst="rect">
            <a:avLst/>
          </a:prstGeom>
          <a:solidFill>
            <a:srgbClr val="ffffff"/>
          </a:solidFill>
          <a:ln>
            <a:noFill/>
          </a:ln>
        </p:spPr>
        <p:txBody>
          <a:bodyPr tIns="91440" bIns="91440">
            <a:noAutofit/>
          </a:bodyPr>
          <a:p>
            <a:pPr algn="ctr">
              <a:lnSpc>
                <a:spcPct val="115000"/>
              </a:lnSpc>
            </a:pPr>
            <a:r>
              <a:rPr b="1" lang="en-US" sz="2400" spc="-1" strike="noStrike" u="sng">
                <a:solidFill>
                  <a:srgbClr val="000000"/>
                </a:solidFill>
                <a:uFillTx/>
                <a:latin typeface="Times New Roman"/>
                <a:ea typeface="Times New Roman"/>
              </a:rPr>
              <a:t>Enhanced Patient Education, Compliance, Rapport</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marL="4572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The visible act of attention to detail, thoroughness, etc., demonstrates </a:t>
            </a:r>
            <a:r>
              <a:rPr b="0" i="1" lang="en-US" sz="2000" spc="-1" strike="noStrike">
                <a:solidFill>
                  <a:srgbClr val="000000"/>
                </a:solidFill>
                <a:latin typeface="Times New Roman"/>
                <a:ea typeface="Times New Roman"/>
              </a:rPr>
              <a:t>caring</a:t>
            </a:r>
            <a:endParaRPr b="0" lang="en-US" sz="2000" spc="-1" strike="noStrike">
              <a:solidFill>
                <a:srgbClr val="000000"/>
              </a:solidFill>
              <a:latin typeface="Arial"/>
            </a:endParaRPr>
          </a:p>
          <a:p>
            <a:pPr marL="4572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Providing a written treatment plan:</a:t>
            </a:r>
            <a:endParaRPr b="0" lang="en-US" sz="2000" spc="-1" strike="noStrike">
              <a:solidFill>
                <a:srgbClr val="000000"/>
              </a:solidFill>
              <a:latin typeface="Arial"/>
            </a:endParaRPr>
          </a:p>
          <a:p>
            <a:pPr lvl="1" marL="9144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Increases patient buy-in and follow-through</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May reduce premature cessation of treatment</a:t>
            </a:r>
            <a:endParaRPr b="0" lang="en-US" sz="1800" spc="-1" strike="noStrike">
              <a:solidFill>
                <a:srgbClr val="000000"/>
              </a:solidFill>
              <a:latin typeface="Arial"/>
            </a:endParaRPr>
          </a:p>
          <a:p>
            <a:pPr marL="457200" indent="-355320">
              <a:lnSpc>
                <a:spcPct val="100000"/>
              </a:lnSpc>
              <a:buClr>
                <a:srgbClr val="000000"/>
              </a:buClr>
              <a:buFont typeface="Times New Roman"/>
              <a:buChar char="●"/>
            </a:pPr>
            <a:r>
              <a:rPr b="0" lang="en-US" sz="2000" spc="-1" strike="noStrike">
                <a:solidFill>
                  <a:srgbClr val="000000"/>
                </a:solidFill>
                <a:latin typeface="Times New Roman"/>
                <a:ea typeface="Times New Roman"/>
              </a:rPr>
              <a:t>Providing patients access to their records: a feature of many EHR systems</a:t>
            </a:r>
            <a:endParaRPr b="0" lang="en-US" sz="2000" spc="-1" strike="noStrike">
              <a:solidFill>
                <a:srgbClr val="000000"/>
              </a:solidFill>
              <a:latin typeface="Arial"/>
            </a:endParaRPr>
          </a:p>
          <a:p>
            <a:pPr lvl="1" marL="9144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Allows patients to correct errors and provide additional information</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May stimulate questions and discussions</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Educates patient regarding their conditions, treatments, outcomes etc.</a:t>
            </a:r>
            <a:endParaRPr b="0" lang="en-US" sz="1800" spc="-1" strike="noStrike">
              <a:solidFill>
                <a:srgbClr val="000000"/>
              </a:solidFill>
              <a:latin typeface="Arial"/>
            </a:endParaRPr>
          </a:p>
          <a:p>
            <a:pPr lvl="1" marL="914400" indent="-342720">
              <a:lnSpc>
                <a:spcPct val="100000"/>
              </a:lnSpc>
              <a:buClr>
                <a:srgbClr val="000000"/>
              </a:buClr>
              <a:buFont typeface="Times New Roman"/>
              <a:buChar char="○"/>
            </a:pPr>
            <a:r>
              <a:rPr b="0" lang="en-US" sz="1800" spc="-1" strike="noStrike">
                <a:solidFill>
                  <a:srgbClr val="000000"/>
                </a:solidFill>
                <a:latin typeface="Times New Roman"/>
                <a:ea typeface="Times New Roman"/>
              </a:rPr>
              <a:t>Builds trust through transparency</a:t>
            </a:r>
            <a:endParaRPr b="0" lang="en-US" sz="1800" spc="-1" strike="noStrike">
              <a:solidFill>
                <a:srgbClr val="000000"/>
              </a:solidFill>
              <a:latin typeface="Arial"/>
            </a:endParaRPr>
          </a:p>
        </p:txBody>
      </p:sp>
      <p:sp>
        <p:nvSpPr>
          <p:cNvPr id="7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43D3F727-97B4-489F-BBAE-ECA5AEBD2ABF}"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1"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52"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In-office Procedures</a:t>
            </a:r>
            <a:endParaRPr b="0" lang="en-US" sz="2400" spc="-1" strike="noStrike">
              <a:solidFill>
                <a:srgbClr val="000000"/>
              </a:solidFill>
              <a:latin typeface="Arial"/>
            </a:endParaRPr>
          </a:p>
          <a:p>
            <a:pPr marL="457200">
              <a:lnSpc>
                <a:spcPct val="115000"/>
              </a:lnSpc>
            </a:pPr>
            <a:endParaRPr b="0" lang="en-US" sz="2400" spc="-1" strike="noStrike">
              <a:solidFill>
                <a:srgbClr val="000000"/>
              </a:solidFill>
              <a:latin typeface="Arial"/>
            </a:endParaRPr>
          </a:p>
          <a:p>
            <a:pPr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Patient’s room (as applicable) and body position during treatment.</a:t>
            </a:r>
            <a:endParaRPr b="0" lang="en-US" sz="2000" spc="-1" strike="noStrike">
              <a:solidFill>
                <a:srgbClr val="000000"/>
              </a:solidFill>
              <a:latin typeface="Arial"/>
            </a:endParaRPr>
          </a:p>
          <a:p>
            <a:pPr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Body systems, regions, tissues, locations treated.</a:t>
            </a:r>
            <a:endParaRPr b="0" lang="en-US" sz="2000" spc="-1" strike="noStrike">
              <a:solidFill>
                <a:srgbClr val="000000"/>
              </a:solidFill>
              <a:latin typeface="Arial"/>
            </a:endParaRPr>
          </a:p>
          <a:p>
            <a:pPr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Guidelines, standards or protocols followed (e.g. “per Clean Needle Technique Guidelines”).</a:t>
            </a:r>
            <a:endParaRPr b="0" lang="en-US" sz="2000" spc="-1" strike="noStrike">
              <a:solidFill>
                <a:srgbClr val="000000"/>
              </a:solidFill>
              <a:latin typeface="Arial"/>
            </a:endParaRPr>
          </a:p>
          <a:p>
            <a:pPr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Therapeutic rationales and goals of treatment performed. </a:t>
            </a:r>
            <a:r>
              <a:rPr b="0" i="1" lang="en-US" sz="2000" spc="-1" strike="noStrike">
                <a:solidFill>
                  <a:srgbClr val="000000"/>
                </a:solidFill>
                <a:latin typeface="Times New Roman"/>
                <a:ea typeface="Times New Roman"/>
              </a:rPr>
              <a:t>Examples:</a:t>
            </a:r>
            <a:endParaRPr b="0" lang="en-US" sz="2000" spc="-1" strike="noStrike">
              <a:solidFill>
                <a:srgbClr val="000000"/>
              </a:solidFill>
              <a:latin typeface="Arial"/>
            </a:endParaRPr>
          </a:p>
          <a:p>
            <a:pPr lvl="1" marL="13716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a:t>
            </a:r>
            <a:r>
              <a:rPr b="0" i="1" lang="en-US" sz="1800" spc="-1" strike="noStrike">
                <a:solidFill>
                  <a:srgbClr val="000000"/>
                </a:solidFill>
                <a:latin typeface="Times New Roman"/>
                <a:ea typeface="Times New Roman"/>
              </a:rPr>
              <a:t>Increase elasticity and strength of the affected L hip extensors.”</a:t>
            </a:r>
            <a:endParaRPr b="0" lang="en-US" sz="1800" spc="-1" strike="noStrike">
              <a:solidFill>
                <a:srgbClr val="000000"/>
              </a:solidFill>
              <a:latin typeface="Arial"/>
            </a:endParaRPr>
          </a:p>
          <a:p>
            <a:pPr lvl="1" marL="1371600" indent="-342720">
              <a:lnSpc>
                <a:spcPct val="115000"/>
              </a:lnSpc>
              <a:buClr>
                <a:srgbClr val="000000"/>
              </a:buClr>
              <a:buFont typeface="Times New Roman"/>
              <a:buChar char="○"/>
            </a:pPr>
            <a:r>
              <a:rPr b="0" i="1" lang="en-US" sz="1800" spc="-1" strike="noStrike">
                <a:solidFill>
                  <a:srgbClr val="000000"/>
                </a:solidFill>
                <a:latin typeface="Times New Roman"/>
                <a:ea typeface="Times New Roman"/>
              </a:rPr>
              <a:t>“</a:t>
            </a:r>
            <a:r>
              <a:rPr b="0" i="1" lang="en-US" sz="1800" spc="-1" strike="noStrike">
                <a:solidFill>
                  <a:srgbClr val="000000"/>
                </a:solidFill>
                <a:latin typeface="Times New Roman"/>
                <a:ea typeface="Times New Roman"/>
              </a:rPr>
              <a:t>Increase R shoulder joint range-of-motion” etc.</a:t>
            </a:r>
            <a:endParaRPr b="0" lang="en-US" sz="1800" spc="-1" strike="noStrike">
              <a:solidFill>
                <a:srgbClr val="000000"/>
              </a:solidFill>
              <a:latin typeface="Arial"/>
            </a:endParaRPr>
          </a:p>
        </p:txBody>
      </p:sp>
      <p:sp>
        <p:nvSpPr>
          <p:cNvPr id="353"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46319E8-1CAB-49D3-97E3-30643D549086}"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4"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55"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Document Preparation for Treatment</a:t>
            </a:r>
            <a:endParaRPr b="0" lang="en-US" sz="2400" spc="-1" strike="noStrike">
              <a:solidFill>
                <a:srgbClr val="000000"/>
              </a:solidFill>
              <a:latin typeface="Arial"/>
            </a:endParaRPr>
          </a:p>
          <a:p>
            <a:pPr>
              <a:lnSpc>
                <a:spcPct val="115000"/>
              </a:lnSpc>
            </a:pPr>
            <a:r>
              <a:rPr b="0" lang="en-US" sz="1400" spc="-1" strike="noStrike">
                <a:solidFill>
                  <a:srgbClr val="000000"/>
                </a:solidFill>
                <a:latin typeface="Times New Roman"/>
                <a:ea typeface="Times New Roman"/>
              </a:rPr>
              <a:t>.</a:t>
            </a:r>
            <a:endParaRPr b="0" lang="en-US" sz="1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Patient preparation: should have already been discussed during informed consent, but may be repeated here</a:t>
            </a:r>
            <a:endParaRPr b="0" lang="en-US" sz="2200" spc="-1" strike="noStrike">
              <a:solidFill>
                <a:srgbClr val="000000"/>
              </a:solidFill>
              <a:latin typeface="Arial"/>
            </a:endParaRPr>
          </a:p>
          <a:p>
            <a:pPr lvl="1" marL="9144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Inquiring and advising patient regarding eating and drinking prior to arriving so as to minimize risk of fainting</a:t>
            </a:r>
            <a:endParaRPr b="0" lang="en-US" sz="1800" spc="-1" strike="noStrike">
              <a:solidFill>
                <a:srgbClr val="000000"/>
              </a:solidFill>
              <a:latin typeface="Arial"/>
            </a:endParaRPr>
          </a:p>
          <a:p>
            <a:pPr lvl="1" marL="914400" indent="-342720">
              <a:lnSpc>
                <a:spcPct val="115000"/>
              </a:lnSpc>
              <a:buClr>
                <a:srgbClr val="cc0000"/>
              </a:buClr>
              <a:buFont typeface="Times New Roman"/>
              <a:buChar char="○"/>
            </a:pPr>
            <a:r>
              <a:rPr b="0" lang="en-US" sz="1800" spc="-1" strike="noStrike">
                <a:solidFill>
                  <a:srgbClr val="cc0000"/>
                </a:solidFill>
                <a:latin typeface="Times New Roman"/>
                <a:ea typeface="Times New Roman"/>
              </a:rPr>
              <a:t>Advising patient not to move while needles are inserted to avoid bending, breaking needle</a:t>
            </a:r>
            <a:endParaRPr b="0" lang="en-US" sz="18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Skin preparation: ETOH swab, betadyne, chlorhexadine, etc.</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Any provision of draping to maintain patient’s comfort and privacy</a:t>
            </a:r>
            <a:endParaRPr b="0" lang="en-US" sz="2200" spc="-1" strike="noStrike">
              <a:solidFill>
                <a:srgbClr val="000000"/>
              </a:solidFill>
              <a:latin typeface="Arial"/>
            </a:endParaRPr>
          </a:p>
        </p:txBody>
      </p:sp>
      <p:sp>
        <p:nvSpPr>
          <p:cNvPr id="356"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E0783BE0-F4C1-4367-9BCB-FE9093B5BF5F}"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7"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58"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Acupuncture Documentation Basics</a:t>
            </a:r>
            <a:endParaRPr b="0" lang="en-US" sz="2400" spc="-1" strike="noStrike">
              <a:solidFill>
                <a:srgbClr val="000000"/>
              </a:solidFill>
              <a:latin typeface="Arial"/>
            </a:endParaRPr>
          </a:p>
          <a:p>
            <a:pPr>
              <a:lnSpc>
                <a:spcPct val="115000"/>
              </a:lnSpc>
            </a:pPr>
            <a:r>
              <a:rPr b="0" lang="en-US" sz="1400" spc="-1" strike="noStrike">
                <a:solidFill>
                  <a:srgbClr val="000000"/>
                </a:solidFill>
                <a:latin typeface="Times New Roman"/>
                <a:ea typeface="Times New Roman"/>
              </a:rPr>
              <a:t>.</a:t>
            </a:r>
            <a:endParaRPr b="0" lang="en-US" sz="1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Needle type: filiform, 7-star, lancet, 3-edged, intradermal</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Locations: </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Classic </a:t>
            </a:r>
            <a:r>
              <a:rPr b="0" i="1" lang="en-US" sz="1800" spc="-1" strike="noStrike">
                <a:solidFill>
                  <a:srgbClr val="000000"/>
                </a:solidFill>
                <a:latin typeface="Times New Roman"/>
                <a:ea typeface="Times New Roman"/>
              </a:rPr>
              <a:t>xue </a:t>
            </a:r>
            <a:r>
              <a:rPr b="0" lang="en-US" sz="1800" spc="-1" strike="noStrike">
                <a:solidFill>
                  <a:srgbClr val="000000"/>
                </a:solidFill>
                <a:latin typeface="Times New Roman"/>
                <a:ea typeface="Times New Roman"/>
              </a:rPr>
              <a:t>or “points,” or anatomical description</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Located by palpation/tenderness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Laterality (unilateral, bilateral)</a:t>
            </a: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Stimulation methods:</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Manual</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Electro-stim: device, mode, frequency, calibration of amplitude</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Warming</a:t>
            </a:r>
            <a:endParaRPr b="0" lang="en-US" sz="1800" spc="-1" strike="noStrike">
              <a:solidFill>
                <a:srgbClr val="000000"/>
              </a:solidFill>
              <a:latin typeface="Arial"/>
            </a:endParaRPr>
          </a:p>
        </p:txBody>
      </p:sp>
      <p:sp>
        <p:nvSpPr>
          <p:cNvPr id="359"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AB58350B-016D-45F8-A976-CBE21DC723DF}"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61"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Locations with Risk of Organ, Neurovascular Injury</a:t>
            </a:r>
            <a:endParaRPr b="0" lang="en-US" sz="2400" spc="-1" strike="noStrike">
              <a:solidFill>
                <a:srgbClr val="000000"/>
              </a:solidFill>
              <a:latin typeface="Arial"/>
            </a:endParaRPr>
          </a:p>
          <a:p>
            <a:pPr marL="457200" algn="ctr">
              <a:lnSpc>
                <a:spcPct val="115000"/>
              </a:lnSpc>
            </a:pPr>
            <a:r>
              <a:rPr b="1" lang="en-US" sz="2000" spc="-1" strike="noStrike">
                <a:solidFill>
                  <a:srgbClr val="ff0000"/>
                </a:solidFill>
                <a:latin typeface="Times New Roman"/>
                <a:ea typeface="Times New Roman"/>
              </a:rPr>
              <a:t>Documentation of Needle Angle, Direction and Length is Critical</a:t>
            </a:r>
            <a:endParaRPr b="0" lang="en-US" sz="2000" spc="-1" strike="noStrike">
              <a:solidFill>
                <a:srgbClr val="000000"/>
              </a:solidFill>
              <a:latin typeface="Arial"/>
            </a:endParaRPr>
          </a:p>
          <a:p>
            <a:pPr marL="457200" algn="ctr">
              <a:lnSpc>
                <a:spcPct val="115000"/>
              </a:lnSpc>
            </a:pP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u="sng">
                <a:solidFill>
                  <a:srgbClr val="27278b"/>
                </a:solidFill>
                <a:uFillTx/>
                <a:latin typeface="Times New Roman"/>
                <a:ea typeface="Times New Roman"/>
                <a:hlinkClick r:id="rId1"/>
              </a:rPr>
              <a:t>Clean Needle Technique Manual, 7th ed.</a:t>
            </a:r>
            <a:r>
              <a:rPr b="0" lang="en-US" sz="1600" spc="-1" strike="noStrike">
                <a:solidFill>
                  <a:srgbClr val="000000"/>
                </a:solidFill>
                <a:latin typeface="Times New Roman"/>
                <a:ea typeface="Times New Roman"/>
              </a:rPr>
              <a:t>: </a:t>
            </a:r>
            <a:r>
              <a:rPr b="0" lang="en-US" sz="2000" spc="-1" strike="noStrike">
                <a:solidFill>
                  <a:srgbClr val="000000"/>
                </a:solidFill>
                <a:latin typeface="Times New Roman"/>
                <a:ea typeface="Times New Roman"/>
              </a:rPr>
              <a:t>sets the standard of care for safe needle angle, direction and length for locations with risks of injury to internal organs, brain and spinal cord, major blood vessels and nerves.</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CNT Manual prevails over other sources (textbooks, teachers, colleagues, personal opinions and experience) in malpractice litigation.</a:t>
            </a:r>
            <a:endParaRPr b="0" lang="en-US" sz="2000" spc="-1" strike="noStrike">
              <a:solidFill>
                <a:srgbClr val="000000"/>
              </a:solidFill>
              <a:latin typeface="Arial"/>
            </a:endParaRPr>
          </a:p>
          <a:p>
            <a:pPr marL="457200" indent="-355320">
              <a:lnSpc>
                <a:spcPct val="115000"/>
              </a:lnSpc>
              <a:buClr>
                <a:srgbClr val="cc0000"/>
              </a:buClr>
              <a:buFont typeface="Times New Roman"/>
              <a:buChar char="●"/>
            </a:pPr>
            <a:r>
              <a:rPr b="0" i="1" lang="en-US" sz="2000" spc="-1" strike="noStrike">
                <a:solidFill>
                  <a:srgbClr val="cc0000"/>
                </a:solidFill>
                <a:latin typeface="Times New Roman"/>
                <a:ea typeface="Times New Roman"/>
              </a:rPr>
              <a:t>In other words, there is no substitute for reading, knowing, practicing and documenting according to the guidance of the CNT Manual, 7th ed.</a:t>
            </a:r>
            <a:endParaRPr b="0" lang="en-US" sz="2000" spc="-1" strike="noStrike">
              <a:solidFill>
                <a:srgbClr val="000000"/>
              </a:solidFill>
              <a:latin typeface="Arial"/>
            </a:endParaRPr>
          </a:p>
        </p:txBody>
      </p:sp>
      <p:sp>
        <p:nvSpPr>
          <p:cNvPr id="362"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ABB26E14-909A-47D3-A7DA-BD4371B75FC9}"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3"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64"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Locations with Risk of Organ, Neurovascular Injury:</a:t>
            </a:r>
            <a:endParaRPr b="0" lang="en-US" sz="2400" spc="-1" strike="noStrike">
              <a:solidFill>
                <a:srgbClr val="000000"/>
              </a:solidFill>
              <a:latin typeface="Arial"/>
            </a:endParaRPr>
          </a:p>
          <a:p>
            <a:pPr marL="457200" algn="ctr">
              <a:lnSpc>
                <a:spcPct val="115000"/>
              </a:lnSpc>
            </a:pPr>
            <a:r>
              <a:rPr b="1" lang="en-US" sz="2200" spc="-1" strike="noStrike">
                <a:solidFill>
                  <a:srgbClr val="ff0000"/>
                </a:solidFill>
                <a:latin typeface="Times New Roman"/>
                <a:ea typeface="Times New Roman"/>
              </a:rPr>
              <a:t>Documenting Needle Length is Critical</a:t>
            </a:r>
            <a:endParaRPr b="0" lang="en-US" sz="2200" spc="-1" strike="noStrike">
              <a:solidFill>
                <a:srgbClr val="000000"/>
              </a:solidFill>
              <a:latin typeface="Arial"/>
            </a:endParaRPr>
          </a:p>
          <a:p>
            <a:pPr marL="457200" algn="ctr">
              <a:lnSpc>
                <a:spcPct val="115000"/>
              </a:lnSpc>
            </a:pP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Specify length of needle used, rather than depth of insertion</a:t>
            </a:r>
            <a:endParaRPr b="0" lang="en-US" sz="22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Needles can migrate inwards during treatment up to their handle</a:t>
            </a:r>
            <a:endParaRPr b="0" lang="en-US" sz="2000" spc="-1" strike="noStrike">
              <a:solidFill>
                <a:srgbClr val="000000"/>
              </a:solidFill>
              <a:latin typeface="Arial"/>
            </a:endParaRPr>
          </a:p>
          <a:p>
            <a:pPr lvl="1" marL="9144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Length of needle indicates maximum possible depth of penetration</a:t>
            </a:r>
            <a:endParaRPr b="0" lang="en-US" sz="2000" spc="-1" strike="noStrike">
              <a:solidFill>
                <a:srgbClr val="000000"/>
              </a:solidFill>
              <a:latin typeface="Arial"/>
            </a:endParaRPr>
          </a:p>
        </p:txBody>
      </p:sp>
      <p:sp>
        <p:nvSpPr>
          <p:cNvPr id="365"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88A66699-023E-4B07-A0AA-73B8C9C2FAD3}"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67"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200" spc="-1" strike="noStrike" u="sng">
                <a:solidFill>
                  <a:srgbClr val="cc0000"/>
                </a:solidFill>
                <a:uFillTx/>
                <a:latin typeface="Times New Roman"/>
                <a:ea typeface="Times New Roman"/>
              </a:rPr>
              <a:t>Plan: Documentation of Needle Angle and Direction</a:t>
            </a:r>
            <a:endParaRPr b="0" lang="en-US" sz="2200" spc="-1" strike="noStrike">
              <a:solidFill>
                <a:srgbClr val="000000"/>
              </a:solidFill>
              <a:latin typeface="Arial"/>
            </a:endParaRPr>
          </a:p>
          <a:p>
            <a:pPr marL="457200" algn="ctr">
              <a:lnSpc>
                <a:spcPct val="115000"/>
              </a:lnSpc>
            </a:pPr>
            <a:r>
              <a:rPr b="1" lang="en-US" sz="1900" spc="-1" strike="noStrike">
                <a:solidFill>
                  <a:srgbClr val="ff0000"/>
                </a:solidFill>
                <a:latin typeface="Times New Roman"/>
                <a:ea typeface="Times New Roman"/>
              </a:rPr>
              <a:t>Critical at High-Risk Locations: Torso, Spine, Head</a:t>
            </a:r>
            <a:endParaRPr b="0" lang="en-US" sz="1900" spc="-1" strike="noStrike">
              <a:solidFill>
                <a:srgbClr val="000000"/>
              </a:solidFill>
              <a:latin typeface="Arial"/>
            </a:endParaRPr>
          </a:p>
          <a:p>
            <a:pPr>
              <a:lnSpc>
                <a:spcPct val="115000"/>
              </a:lnSpc>
            </a:pPr>
            <a:endParaRPr b="0" lang="en-US" sz="19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Document measures taken to locate and avoid critical structures, e.g. palpation for arterial pulse, or organ enlargement/displacement, prior to needle insertion</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Angle: document transverse, oblique, or perpendicular</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Direction: any of the following methods of documentation may be used</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By anatomical direction: UB 41 angled in a medial and caudal direction</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By landmarks: UB 41 angled towards the spinous process of T 5</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By “threading”: e.g. UB 41 threaded towards UB 16</a:t>
            </a:r>
            <a:endParaRPr b="0" lang="en-US" sz="1800" spc="-1" strike="noStrike">
              <a:solidFill>
                <a:srgbClr val="000000"/>
              </a:solidFill>
              <a:latin typeface="Arial"/>
            </a:endParaRPr>
          </a:p>
        </p:txBody>
      </p:sp>
      <p:sp>
        <p:nvSpPr>
          <p:cNvPr id="368"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10DDECE9-EC4E-4BCB-99DB-2739590A53C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9"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70"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Locations with Highest Risk of Pneumothorax Injury</a:t>
            </a:r>
            <a:endParaRPr b="0" lang="en-US" sz="2400" spc="-1" strike="noStrike">
              <a:solidFill>
                <a:srgbClr val="000000"/>
              </a:solidFill>
              <a:latin typeface="Arial"/>
            </a:endParaRPr>
          </a:p>
          <a:p>
            <a:pPr marL="457200" algn="ctr">
              <a:lnSpc>
                <a:spcPct val="115000"/>
              </a:lnSpc>
            </a:pPr>
            <a:r>
              <a:rPr b="1" lang="en-US" sz="2200" spc="-1" strike="noStrike">
                <a:solidFill>
                  <a:srgbClr val="ff0000"/>
                </a:solidFill>
                <a:latin typeface="Times New Roman"/>
                <a:ea typeface="Times New Roman"/>
              </a:rPr>
              <a:t>Critical to document needling angle, depth</a:t>
            </a:r>
            <a:endParaRPr b="0" lang="en-US" sz="2200" spc="-1" strike="noStrike">
              <a:solidFill>
                <a:srgbClr val="000000"/>
              </a:solidFill>
              <a:latin typeface="Arial"/>
            </a:endParaRPr>
          </a:p>
          <a:p>
            <a:pPr marL="457200" algn="ctr">
              <a:lnSpc>
                <a:spcPct val="115000"/>
              </a:lnSpc>
            </a:pPr>
            <a:endParaRPr b="0" lang="en-US" sz="22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u="sng">
                <a:solidFill>
                  <a:srgbClr val="27278b"/>
                </a:solidFill>
                <a:uFillTx/>
                <a:latin typeface="Times New Roman"/>
                <a:ea typeface="Times New Roman"/>
                <a:hlinkClick r:id="rId1"/>
              </a:rPr>
              <a:t>Clean Needle Technique Manual, 7th ed.</a:t>
            </a:r>
            <a:r>
              <a:rPr b="0" lang="en-US" sz="2000" spc="-1" strike="noStrike">
                <a:solidFill>
                  <a:srgbClr val="0000ff"/>
                </a:solidFill>
                <a:latin typeface="Times New Roman"/>
                <a:ea typeface="Times New Roman"/>
              </a:rPr>
              <a:t> </a:t>
            </a:r>
            <a:r>
              <a:rPr b="0" lang="en-US" sz="2000" spc="-1" strike="noStrike">
                <a:solidFill>
                  <a:srgbClr val="000000"/>
                </a:solidFill>
                <a:latin typeface="Times New Roman"/>
                <a:ea typeface="Times New Roman"/>
              </a:rPr>
              <a:t>identifies the following locations as most frequently associated with pneumothorax injury:</a:t>
            </a:r>
            <a:endParaRPr b="0" lang="en-US" sz="20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Jianjing (GB 21; 30%)</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Feishu (BL 13; 15%)</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Quepen (ST 12; 10%), and Tiantu (Ren 22; 10%)</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Infrequent events occurred at Ganshu (BL 18), Jiuwei (Ren 15), Juque (Ren 14), Jianzhen (SI9), Quyuan (SI 13), and Dingchuan (EX-B1)</a:t>
            </a:r>
            <a:r>
              <a:rPr b="0" lang="en-US" sz="1600" spc="-1" strike="noStrike">
                <a:solidFill>
                  <a:srgbClr val="000000"/>
                </a:solidFill>
                <a:latin typeface="Times New Roman"/>
                <a:ea typeface="Times New Roman"/>
              </a:rPr>
              <a:t>	</a:t>
            </a:r>
            <a:r>
              <a:rPr b="0" lang="en-US" sz="1600" spc="-1" strike="noStrike">
                <a:solidFill>
                  <a:srgbClr val="000000"/>
                </a:solidFill>
                <a:latin typeface="Times New Roman"/>
                <a:ea typeface="Times New Roman"/>
              </a:rPr>
              <a:t>	</a:t>
            </a:r>
            <a:r>
              <a:rPr b="0" lang="en-US" sz="1600" spc="-1" strike="noStrike">
                <a:solidFill>
                  <a:srgbClr val="000000"/>
                </a:solidFill>
                <a:latin typeface="Times New Roman"/>
                <a:ea typeface="Times New Roman"/>
              </a:rPr>
              <a:t>	</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Peuker &amp; Grönemeyer identify risk points ST 11 (Qishe) and ST 12 (Quepen), LU 2 (Yunmen), ST 13 (Qihu), KI 27 (KI 22-27), and ST 12-18.</a:t>
            </a:r>
            <a:endParaRPr b="0" lang="en-US" sz="1600" spc="-1" strike="noStrike">
              <a:solidFill>
                <a:srgbClr val="000000"/>
              </a:solidFill>
              <a:latin typeface="Arial"/>
            </a:endParaRPr>
          </a:p>
        </p:txBody>
      </p:sp>
      <p:sp>
        <p:nvSpPr>
          <p:cNvPr id="371"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F07E3A31-A691-415C-B5DB-C435BC63564C}"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73"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Locations with Highest Risk of Vascular Injury</a:t>
            </a:r>
            <a:endParaRPr b="0" lang="en-US" sz="2400" spc="-1" strike="noStrike">
              <a:solidFill>
                <a:srgbClr val="000000"/>
              </a:solidFill>
              <a:latin typeface="Arial"/>
            </a:endParaRPr>
          </a:p>
          <a:p>
            <a:pPr marL="457200" algn="ctr">
              <a:lnSpc>
                <a:spcPct val="115000"/>
              </a:lnSpc>
            </a:pPr>
            <a:r>
              <a:rPr b="1" lang="en-US" sz="2000" spc="-1" strike="noStrike">
                <a:solidFill>
                  <a:srgbClr val="ff0000"/>
                </a:solidFill>
                <a:latin typeface="Times New Roman"/>
                <a:ea typeface="Times New Roman"/>
              </a:rPr>
              <a:t>Critical to document palpation &amp; angle, depth to avoid bleeds</a:t>
            </a:r>
            <a:endParaRPr b="0" lang="en-US" sz="2000" spc="-1" strike="noStrike">
              <a:solidFill>
                <a:srgbClr val="000000"/>
              </a:solidFill>
              <a:latin typeface="Arial"/>
            </a:endParaRPr>
          </a:p>
          <a:p>
            <a:pPr marL="457200" algn="ctr">
              <a:lnSpc>
                <a:spcPct val="115000"/>
              </a:lnSpc>
            </a:pPr>
            <a:endParaRPr b="0" lang="en-US" sz="2000" spc="-1" strike="noStrike">
              <a:solidFill>
                <a:srgbClr val="000000"/>
              </a:solidFill>
              <a:latin typeface="Arial"/>
            </a:endParaRPr>
          </a:p>
          <a:p>
            <a:pPr marL="457200" indent="-342720">
              <a:lnSpc>
                <a:spcPct val="115000"/>
              </a:lnSpc>
              <a:buClr>
                <a:srgbClr val="000000"/>
              </a:buClr>
              <a:buFont typeface="Times New Roman"/>
              <a:buChar char="●"/>
            </a:pPr>
            <a:r>
              <a:rPr b="0" lang="en-US" sz="1800" spc="-1" strike="noStrike" u="sng">
                <a:solidFill>
                  <a:srgbClr val="27278b"/>
                </a:solidFill>
                <a:uFillTx/>
                <a:latin typeface="Times New Roman"/>
                <a:ea typeface="Times New Roman"/>
                <a:hlinkClick r:id="rId1"/>
              </a:rPr>
              <a:t>Clean Needle Technique Manual</a:t>
            </a:r>
            <a:r>
              <a:rPr b="0" lang="en-US" sz="1800" spc="-1" strike="noStrike">
                <a:solidFill>
                  <a:srgbClr val="0000ff"/>
                </a:solidFill>
                <a:latin typeface="Times New Roman"/>
                <a:ea typeface="Times New Roman"/>
              </a:rPr>
              <a:t> </a:t>
            </a:r>
            <a:r>
              <a:rPr b="0" lang="en-US" sz="1800" spc="-1" strike="noStrike">
                <a:solidFill>
                  <a:srgbClr val="000000"/>
                </a:solidFill>
                <a:latin typeface="Times New Roman"/>
                <a:ea typeface="Times New Roman"/>
              </a:rPr>
              <a:t>identifies the following locations over vessels:</a:t>
            </a:r>
            <a:endParaRPr b="0" lang="en-US" sz="18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Lung 9 radial artery</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Heart 7 ulnar artery</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Stomach 9: carotid artery</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Stomach 12: supraclavicular artery and vein</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Stomach 13: subclavian artery</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Stomach 42: dorsalis pedis artery</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Spleen 11, Liver 12: femoral artery and vein</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Heart 1: axillary artery</a:t>
            </a:r>
            <a:endParaRPr b="0" lang="en-US" sz="1600" spc="-1" strike="noStrike">
              <a:solidFill>
                <a:srgbClr val="000000"/>
              </a:solidFill>
              <a:latin typeface="Arial"/>
            </a:endParaRPr>
          </a:p>
          <a:p>
            <a:pPr lvl="1" marL="914400" indent="-329760">
              <a:lnSpc>
                <a:spcPct val="100000"/>
              </a:lnSpc>
              <a:buClr>
                <a:srgbClr val="000000"/>
              </a:buClr>
              <a:buFont typeface="Times New Roman"/>
              <a:buChar char="○"/>
            </a:pPr>
            <a:r>
              <a:rPr b="0" lang="en-US" sz="1600" spc="-1" strike="noStrike">
                <a:solidFill>
                  <a:srgbClr val="000000"/>
                </a:solidFill>
                <a:latin typeface="Times New Roman"/>
                <a:ea typeface="Times New Roman"/>
              </a:rPr>
              <a:t>Bladder 40: popliteal artery</a:t>
            </a:r>
            <a:endParaRPr b="0" lang="en-US" sz="1600" spc="-1" strike="noStrike">
              <a:solidFill>
                <a:srgbClr val="000000"/>
              </a:solidFill>
              <a:latin typeface="Arial"/>
            </a:endParaRPr>
          </a:p>
        </p:txBody>
      </p:sp>
      <p:sp>
        <p:nvSpPr>
          <p:cNvPr id="374"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6FBB63DE-1337-404D-ACA5-B7FACB422601}"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5"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76" name="TextShape 2"/>
          <p:cNvSpPr txBox="1"/>
          <p:nvPr/>
        </p:nvSpPr>
        <p:spPr>
          <a:xfrm>
            <a:off x="333720" y="992160"/>
            <a:ext cx="8476560" cy="39211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cc0000"/>
                </a:solidFill>
                <a:uFillTx/>
                <a:latin typeface="Times New Roman"/>
                <a:ea typeface="Times New Roman"/>
              </a:rPr>
              <a:t>Other Critical Acupuncture Documentation</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Withdrawal of needles and needle count--including needles discarded due to failed insertion attempts or improper placement, or otherwise not retained for duration of visit.</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If needles are embedded for retention after patient leaves clinic (not recommended, a high-risk procedure), any patient education and measures taken to avoid injury. </a:t>
            </a:r>
            <a:endParaRPr b="0" lang="en-US" sz="2200" spc="-1" strike="noStrike">
              <a:solidFill>
                <a:srgbClr val="000000"/>
              </a:solidFill>
              <a:latin typeface="Arial"/>
            </a:endParaRPr>
          </a:p>
          <a:p>
            <a:pPr marL="457200" indent="-367920">
              <a:lnSpc>
                <a:spcPct val="115000"/>
              </a:lnSpc>
              <a:buClr>
                <a:srgbClr val="000000"/>
              </a:buClr>
              <a:buFont typeface="Times New Roman"/>
              <a:buChar char="●"/>
            </a:pPr>
            <a:r>
              <a:rPr b="0" lang="en-US" sz="2200" spc="-1" strike="noStrike">
                <a:solidFill>
                  <a:srgbClr val="000000"/>
                </a:solidFill>
                <a:latin typeface="Times New Roman"/>
                <a:ea typeface="Times New Roman"/>
              </a:rPr>
              <a:t>Any post-needling measures: applying pressure for hemostasis, cleaning/bandaging skin, etc.</a:t>
            </a:r>
            <a:endParaRPr b="0" lang="en-US" sz="2200" spc="-1" strike="noStrike">
              <a:solidFill>
                <a:srgbClr val="000000"/>
              </a:solidFill>
              <a:latin typeface="Arial"/>
            </a:endParaRPr>
          </a:p>
        </p:txBody>
      </p:sp>
      <p:sp>
        <p:nvSpPr>
          <p:cNvPr id="377"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0CA35C70-2447-455C-9F3B-83E38B6EDF65}"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8" name="TextShape 1"/>
          <p:cNvSpPr txBox="1"/>
          <p:nvPr/>
        </p:nvSpPr>
        <p:spPr>
          <a:xfrm>
            <a:off x="1303920" y="598680"/>
            <a:ext cx="7030080" cy="393120"/>
          </a:xfrm>
          <a:prstGeom prst="rect">
            <a:avLst/>
          </a:prstGeom>
          <a:noFill/>
          <a:ln>
            <a:noFill/>
          </a:ln>
        </p:spPr>
        <p:txBody>
          <a:bodyPr tIns="91440" bIns="91440">
            <a:noAutofit/>
          </a:bodyPr>
          <a:p>
            <a:pPr>
              <a:lnSpc>
                <a:spcPct val="100000"/>
              </a:lnSpc>
            </a:pPr>
            <a:r>
              <a:rPr b="1" i="1" lang="en-US" sz="1200" spc="-1" strike="noStrike">
                <a:solidFill>
                  <a:srgbClr val="424242"/>
                </a:solidFill>
                <a:latin typeface="Maven Pro"/>
                <a:ea typeface="Maven Pro"/>
              </a:rPr>
              <a:t>Integrative Acupuncture Orthopedics Program ☯ </a:t>
            </a:r>
            <a:r>
              <a:rPr b="1" lang="en-US" sz="1200" spc="-1" strike="noStrike">
                <a:solidFill>
                  <a:srgbClr val="424242"/>
                </a:solidFill>
                <a:latin typeface="Maven Pro"/>
                <a:ea typeface="Maven Pro"/>
              </a:rPr>
              <a:t>Medical Documentation and Report-Writing</a:t>
            </a:r>
            <a:endParaRPr b="0" lang="en-US" sz="1200" spc="-1" strike="noStrike">
              <a:solidFill>
                <a:srgbClr val="000000"/>
              </a:solidFill>
              <a:latin typeface="Arial"/>
            </a:endParaRPr>
          </a:p>
        </p:txBody>
      </p:sp>
      <p:sp>
        <p:nvSpPr>
          <p:cNvPr id="379" name="TextShape 2"/>
          <p:cNvSpPr txBox="1"/>
          <p:nvPr/>
        </p:nvSpPr>
        <p:spPr>
          <a:xfrm>
            <a:off x="333720" y="1258200"/>
            <a:ext cx="8476560" cy="3654720"/>
          </a:xfrm>
          <a:prstGeom prst="rect">
            <a:avLst/>
          </a:prstGeom>
          <a:solidFill>
            <a:srgbClr val="b6d7a8"/>
          </a:solidFill>
          <a:ln w="9360">
            <a:solidFill>
              <a:srgbClr val="b6d7a8"/>
            </a:solidFill>
            <a:round/>
          </a:ln>
        </p:spPr>
        <p:txBody>
          <a:bodyPr tIns="91440" bIns="91440">
            <a:noAutofit/>
          </a:bodyPr>
          <a:p>
            <a:pPr marL="457200" algn="ctr">
              <a:lnSpc>
                <a:spcPct val="115000"/>
              </a:lnSpc>
            </a:pPr>
            <a:r>
              <a:rPr b="1" lang="en-US" sz="2400" spc="-1" strike="noStrike" u="sng">
                <a:solidFill>
                  <a:srgbClr val="000000"/>
                </a:solidFill>
                <a:uFillTx/>
                <a:latin typeface="Times New Roman"/>
                <a:ea typeface="Times New Roman"/>
              </a:rPr>
              <a:t>Plan: Manual and Exercise Therapies</a:t>
            </a:r>
            <a:endParaRPr b="0" lang="en-US" sz="2400" spc="-1" strike="noStrike">
              <a:solidFill>
                <a:srgbClr val="000000"/>
              </a:solidFill>
              <a:latin typeface="Arial"/>
            </a:endParaRPr>
          </a:p>
          <a:p>
            <a:pPr marL="457200" algn="ctr">
              <a:lnSpc>
                <a:spcPct val="115000"/>
              </a:lnSpc>
            </a:pPr>
            <a:endParaRPr b="0" lang="en-US" sz="24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Both:</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Tissues treated: joints, muscles, tendons, ligaments, etc.</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Duration of treatment in office</a:t>
            </a:r>
            <a:endParaRPr b="0" lang="en-US" sz="18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Manual therapies: techniques, depth, direction of force</a:t>
            </a:r>
            <a:endParaRPr b="0" lang="en-US" sz="2000" spc="-1" strike="noStrike">
              <a:solidFill>
                <a:srgbClr val="000000"/>
              </a:solidFill>
              <a:latin typeface="Arial"/>
            </a:endParaRPr>
          </a:p>
          <a:p>
            <a:pPr marL="457200" indent="-355320">
              <a:lnSpc>
                <a:spcPct val="115000"/>
              </a:lnSpc>
              <a:buClr>
                <a:srgbClr val="000000"/>
              </a:buClr>
              <a:buFont typeface="Times New Roman"/>
              <a:buChar char="●"/>
            </a:pPr>
            <a:r>
              <a:rPr b="0" lang="en-US" sz="2000" spc="-1" strike="noStrike">
                <a:solidFill>
                  <a:srgbClr val="000000"/>
                </a:solidFill>
                <a:latin typeface="Times New Roman"/>
                <a:ea typeface="Times New Roman"/>
              </a:rPr>
              <a:t>Exercise:</a:t>
            </a:r>
            <a:endParaRPr b="0" lang="en-US" sz="20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Demonstration? Instruction? Supervised performance? </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Home program: handouts/videos?</a:t>
            </a:r>
            <a:endParaRPr b="0" lang="en-US" sz="1800" spc="-1" strike="noStrike">
              <a:solidFill>
                <a:srgbClr val="000000"/>
              </a:solidFill>
              <a:latin typeface="Arial"/>
            </a:endParaRPr>
          </a:p>
          <a:p>
            <a:pPr lvl="1" marL="914400" indent="-342720">
              <a:lnSpc>
                <a:spcPct val="115000"/>
              </a:lnSpc>
              <a:buClr>
                <a:srgbClr val="000000"/>
              </a:buClr>
              <a:buFont typeface="Times New Roman"/>
              <a:buChar char="○"/>
            </a:pPr>
            <a:r>
              <a:rPr b="0" lang="en-US" sz="1800" spc="-1" strike="noStrike">
                <a:solidFill>
                  <a:srgbClr val="000000"/>
                </a:solidFill>
                <a:latin typeface="Times New Roman"/>
                <a:ea typeface="Times New Roman"/>
              </a:rPr>
              <a:t>Recommended repetitions, frequency, duration</a:t>
            </a:r>
            <a:endParaRPr b="0" lang="en-US" sz="1800" spc="-1" strike="noStrike">
              <a:solidFill>
                <a:srgbClr val="000000"/>
              </a:solidFill>
              <a:latin typeface="Arial"/>
            </a:endParaRPr>
          </a:p>
          <a:p>
            <a:pPr>
              <a:lnSpc>
                <a:spcPct val="115000"/>
              </a:lnSpc>
            </a:pPr>
            <a:endParaRPr b="0" lang="en-US" sz="1800" spc="-1" strike="noStrike">
              <a:solidFill>
                <a:srgbClr val="000000"/>
              </a:solidFill>
              <a:latin typeface="Arial"/>
            </a:endParaRPr>
          </a:p>
        </p:txBody>
      </p:sp>
      <p:sp>
        <p:nvSpPr>
          <p:cNvPr id="380" name="TextShape 3"/>
          <p:cNvSpPr txBox="1"/>
          <p:nvPr/>
        </p:nvSpPr>
        <p:spPr>
          <a:xfrm>
            <a:off x="8451000" y="4736880"/>
            <a:ext cx="548280" cy="393120"/>
          </a:xfrm>
          <a:prstGeom prst="rect">
            <a:avLst/>
          </a:prstGeom>
          <a:noFill/>
          <a:ln>
            <a:noFill/>
          </a:ln>
        </p:spPr>
        <p:txBody>
          <a:bodyPr tIns="91440" bIns="91440" anchor="ctr">
            <a:noAutofit/>
          </a:bodyPr>
          <a:p>
            <a:pPr algn="r">
              <a:lnSpc>
                <a:spcPct val="100000"/>
              </a:lnSpc>
            </a:pPr>
            <a:fld id="{5631E138-2127-4DD5-B4F8-FCA67133F549}" type="slidenum">
              <a:rPr b="0" lang="en-US" sz="900" spc="-1" strike="noStrike">
                <a:solidFill>
                  <a:srgbClr val="424242"/>
                </a:solidFill>
                <a:latin typeface="Nunito"/>
                <a:ea typeface="Nunito"/>
              </a:rPr>
              <a:t>1</a:t>
            </a:fld>
            <a:endParaRPr b="0" lang="en-US" sz="9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TotalTime>
  <Application>LibreOffice/6.3.3.2$Windows_X86_64 LibreOffice_project/a64200df03143b798afd1ec74a12ab50359878ed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2019-12-18T15:27:10Z</dcterms:modified>
  <cp:revision>1</cp:revision>
  <dc:subject/>
  <dc:title/>
</cp:coreProperties>
</file>